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18348-474C-41DD-948F-226362BA68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CB8D9B8-20B9-45CB-8DCA-1E00DCE374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A1467AC-5185-4E14-AF05-56FD84AB282E}"/>
              </a:ext>
            </a:extLst>
          </p:cNvPr>
          <p:cNvSpPr>
            <a:spLocks noGrp="1"/>
          </p:cNvSpPr>
          <p:nvPr>
            <p:ph type="dt" sz="half" idx="10"/>
          </p:nvPr>
        </p:nvSpPr>
        <p:spPr/>
        <p:txBody>
          <a:bodyPr/>
          <a:lstStyle/>
          <a:p>
            <a:fld id="{07673DE2-DC4E-486A-804E-E2B00AEA4607}" type="datetimeFigureOut">
              <a:rPr lang="en-US" smtClean="0"/>
              <a:t>8/16/2019</a:t>
            </a:fld>
            <a:endParaRPr lang="en-US"/>
          </a:p>
        </p:txBody>
      </p:sp>
      <p:sp>
        <p:nvSpPr>
          <p:cNvPr id="5" name="Footer Placeholder 4">
            <a:extLst>
              <a:ext uri="{FF2B5EF4-FFF2-40B4-BE49-F238E27FC236}">
                <a16:creationId xmlns:a16="http://schemas.microsoft.com/office/drawing/2014/main" id="{6CD6FD87-2861-4C5F-A5AB-37EAEF3451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62CBFE-1C49-4229-8873-E27762784289}"/>
              </a:ext>
            </a:extLst>
          </p:cNvPr>
          <p:cNvSpPr>
            <a:spLocks noGrp="1"/>
          </p:cNvSpPr>
          <p:nvPr>
            <p:ph type="sldNum" sz="quarter" idx="12"/>
          </p:nvPr>
        </p:nvSpPr>
        <p:spPr/>
        <p:txBody>
          <a:bodyPr/>
          <a:lstStyle/>
          <a:p>
            <a:fld id="{ECEA97E8-7584-420E-8D9B-D078904E4D5C}" type="slidenum">
              <a:rPr lang="en-US" smtClean="0"/>
              <a:t>‹#›</a:t>
            </a:fld>
            <a:endParaRPr lang="en-US"/>
          </a:p>
        </p:txBody>
      </p:sp>
    </p:spTree>
    <p:extLst>
      <p:ext uri="{BB962C8B-B14F-4D97-AF65-F5344CB8AC3E}">
        <p14:creationId xmlns:p14="http://schemas.microsoft.com/office/powerpoint/2010/main" val="2564331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BDB8E-46AB-464F-BA60-924B798B6EC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018687E-65A4-43BA-B012-787D138B8D3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28C2F1-A932-443E-9E1A-8FD2D53C4551}"/>
              </a:ext>
            </a:extLst>
          </p:cNvPr>
          <p:cNvSpPr>
            <a:spLocks noGrp="1"/>
          </p:cNvSpPr>
          <p:nvPr>
            <p:ph type="dt" sz="half" idx="10"/>
          </p:nvPr>
        </p:nvSpPr>
        <p:spPr/>
        <p:txBody>
          <a:bodyPr/>
          <a:lstStyle/>
          <a:p>
            <a:fld id="{07673DE2-DC4E-486A-804E-E2B00AEA4607}" type="datetimeFigureOut">
              <a:rPr lang="en-US" smtClean="0"/>
              <a:t>8/16/2019</a:t>
            </a:fld>
            <a:endParaRPr lang="en-US"/>
          </a:p>
        </p:txBody>
      </p:sp>
      <p:sp>
        <p:nvSpPr>
          <p:cNvPr id="5" name="Footer Placeholder 4">
            <a:extLst>
              <a:ext uri="{FF2B5EF4-FFF2-40B4-BE49-F238E27FC236}">
                <a16:creationId xmlns:a16="http://schemas.microsoft.com/office/drawing/2014/main" id="{649C7A63-4E95-442F-92CB-D7EC310D6E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00B118-687A-4435-AA6D-A292C7150414}"/>
              </a:ext>
            </a:extLst>
          </p:cNvPr>
          <p:cNvSpPr>
            <a:spLocks noGrp="1"/>
          </p:cNvSpPr>
          <p:nvPr>
            <p:ph type="sldNum" sz="quarter" idx="12"/>
          </p:nvPr>
        </p:nvSpPr>
        <p:spPr/>
        <p:txBody>
          <a:bodyPr/>
          <a:lstStyle/>
          <a:p>
            <a:fld id="{ECEA97E8-7584-420E-8D9B-D078904E4D5C}" type="slidenum">
              <a:rPr lang="en-US" smtClean="0"/>
              <a:t>‹#›</a:t>
            </a:fld>
            <a:endParaRPr lang="en-US"/>
          </a:p>
        </p:txBody>
      </p:sp>
    </p:spTree>
    <p:extLst>
      <p:ext uri="{BB962C8B-B14F-4D97-AF65-F5344CB8AC3E}">
        <p14:creationId xmlns:p14="http://schemas.microsoft.com/office/powerpoint/2010/main" val="2400529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058D6E-B516-48F4-B03E-2A436736C14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2A43162-A160-4A48-8D38-9A14C02AFD0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8EAAEB-1A92-4D21-952C-01F3D97BF1F3}"/>
              </a:ext>
            </a:extLst>
          </p:cNvPr>
          <p:cNvSpPr>
            <a:spLocks noGrp="1"/>
          </p:cNvSpPr>
          <p:nvPr>
            <p:ph type="dt" sz="half" idx="10"/>
          </p:nvPr>
        </p:nvSpPr>
        <p:spPr/>
        <p:txBody>
          <a:bodyPr/>
          <a:lstStyle/>
          <a:p>
            <a:fld id="{07673DE2-DC4E-486A-804E-E2B00AEA4607}" type="datetimeFigureOut">
              <a:rPr lang="en-US" smtClean="0"/>
              <a:t>8/16/2019</a:t>
            </a:fld>
            <a:endParaRPr lang="en-US"/>
          </a:p>
        </p:txBody>
      </p:sp>
      <p:sp>
        <p:nvSpPr>
          <p:cNvPr id="5" name="Footer Placeholder 4">
            <a:extLst>
              <a:ext uri="{FF2B5EF4-FFF2-40B4-BE49-F238E27FC236}">
                <a16:creationId xmlns:a16="http://schemas.microsoft.com/office/drawing/2014/main" id="{796436F3-6D8B-448F-88A9-C2A5BDCDDB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295A70-8A22-4DF8-BF78-5A2D38751229}"/>
              </a:ext>
            </a:extLst>
          </p:cNvPr>
          <p:cNvSpPr>
            <a:spLocks noGrp="1"/>
          </p:cNvSpPr>
          <p:nvPr>
            <p:ph type="sldNum" sz="quarter" idx="12"/>
          </p:nvPr>
        </p:nvSpPr>
        <p:spPr/>
        <p:txBody>
          <a:bodyPr/>
          <a:lstStyle/>
          <a:p>
            <a:fld id="{ECEA97E8-7584-420E-8D9B-D078904E4D5C}" type="slidenum">
              <a:rPr lang="en-US" smtClean="0"/>
              <a:t>‹#›</a:t>
            </a:fld>
            <a:endParaRPr lang="en-US"/>
          </a:p>
        </p:txBody>
      </p:sp>
    </p:spTree>
    <p:extLst>
      <p:ext uri="{BB962C8B-B14F-4D97-AF65-F5344CB8AC3E}">
        <p14:creationId xmlns:p14="http://schemas.microsoft.com/office/powerpoint/2010/main" val="72391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A03F6-0D4C-47EB-8555-DFD534D713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AF4A61-6D70-4746-AD1D-194035B45DD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4C1186-D9F0-4951-9349-9423E974A731}"/>
              </a:ext>
            </a:extLst>
          </p:cNvPr>
          <p:cNvSpPr>
            <a:spLocks noGrp="1"/>
          </p:cNvSpPr>
          <p:nvPr>
            <p:ph type="dt" sz="half" idx="10"/>
          </p:nvPr>
        </p:nvSpPr>
        <p:spPr/>
        <p:txBody>
          <a:bodyPr/>
          <a:lstStyle/>
          <a:p>
            <a:fld id="{07673DE2-DC4E-486A-804E-E2B00AEA4607}" type="datetimeFigureOut">
              <a:rPr lang="en-US" smtClean="0"/>
              <a:t>8/16/2019</a:t>
            </a:fld>
            <a:endParaRPr lang="en-US"/>
          </a:p>
        </p:txBody>
      </p:sp>
      <p:sp>
        <p:nvSpPr>
          <p:cNvPr id="5" name="Footer Placeholder 4">
            <a:extLst>
              <a:ext uri="{FF2B5EF4-FFF2-40B4-BE49-F238E27FC236}">
                <a16:creationId xmlns:a16="http://schemas.microsoft.com/office/drawing/2014/main" id="{A1A887CC-138D-44AE-B086-EE8338A052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D917CA-E3E7-400A-A69D-EF77EDFA8E2B}"/>
              </a:ext>
            </a:extLst>
          </p:cNvPr>
          <p:cNvSpPr>
            <a:spLocks noGrp="1"/>
          </p:cNvSpPr>
          <p:nvPr>
            <p:ph type="sldNum" sz="quarter" idx="12"/>
          </p:nvPr>
        </p:nvSpPr>
        <p:spPr/>
        <p:txBody>
          <a:bodyPr/>
          <a:lstStyle/>
          <a:p>
            <a:fld id="{ECEA97E8-7584-420E-8D9B-D078904E4D5C}" type="slidenum">
              <a:rPr lang="en-US" smtClean="0"/>
              <a:t>‹#›</a:t>
            </a:fld>
            <a:endParaRPr lang="en-US"/>
          </a:p>
        </p:txBody>
      </p:sp>
    </p:spTree>
    <p:extLst>
      <p:ext uri="{BB962C8B-B14F-4D97-AF65-F5344CB8AC3E}">
        <p14:creationId xmlns:p14="http://schemas.microsoft.com/office/powerpoint/2010/main" val="194081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FB968-96F2-4F3F-A717-ABCE10B0FE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8FFD1DD-7E9D-4DCF-9250-317E1F0696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2C50817-968E-405D-B5D1-E1C4EF235F1F}"/>
              </a:ext>
            </a:extLst>
          </p:cNvPr>
          <p:cNvSpPr>
            <a:spLocks noGrp="1"/>
          </p:cNvSpPr>
          <p:nvPr>
            <p:ph type="dt" sz="half" idx="10"/>
          </p:nvPr>
        </p:nvSpPr>
        <p:spPr/>
        <p:txBody>
          <a:bodyPr/>
          <a:lstStyle/>
          <a:p>
            <a:fld id="{07673DE2-DC4E-486A-804E-E2B00AEA4607}" type="datetimeFigureOut">
              <a:rPr lang="en-US" smtClean="0"/>
              <a:t>8/16/2019</a:t>
            </a:fld>
            <a:endParaRPr lang="en-US"/>
          </a:p>
        </p:txBody>
      </p:sp>
      <p:sp>
        <p:nvSpPr>
          <p:cNvPr id="5" name="Footer Placeholder 4">
            <a:extLst>
              <a:ext uri="{FF2B5EF4-FFF2-40B4-BE49-F238E27FC236}">
                <a16:creationId xmlns:a16="http://schemas.microsoft.com/office/drawing/2014/main" id="{C9EFD186-A321-43BB-AD53-F8140D099F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DD1007-D01D-49A1-A411-9038247030AC}"/>
              </a:ext>
            </a:extLst>
          </p:cNvPr>
          <p:cNvSpPr>
            <a:spLocks noGrp="1"/>
          </p:cNvSpPr>
          <p:nvPr>
            <p:ph type="sldNum" sz="quarter" idx="12"/>
          </p:nvPr>
        </p:nvSpPr>
        <p:spPr/>
        <p:txBody>
          <a:bodyPr/>
          <a:lstStyle/>
          <a:p>
            <a:fld id="{ECEA97E8-7584-420E-8D9B-D078904E4D5C}" type="slidenum">
              <a:rPr lang="en-US" smtClean="0"/>
              <a:t>‹#›</a:t>
            </a:fld>
            <a:endParaRPr lang="en-US"/>
          </a:p>
        </p:txBody>
      </p:sp>
    </p:spTree>
    <p:extLst>
      <p:ext uri="{BB962C8B-B14F-4D97-AF65-F5344CB8AC3E}">
        <p14:creationId xmlns:p14="http://schemas.microsoft.com/office/powerpoint/2010/main" val="3194129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3C359-D96B-45D2-9DEC-28D5245082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8DB1E1-0A7E-47E7-A244-45C03706392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2F26BAB-28BA-4528-8ECC-B74F976F628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26E8A1-3B18-49A2-9921-A2A79C7AE47F}"/>
              </a:ext>
            </a:extLst>
          </p:cNvPr>
          <p:cNvSpPr>
            <a:spLocks noGrp="1"/>
          </p:cNvSpPr>
          <p:nvPr>
            <p:ph type="dt" sz="half" idx="10"/>
          </p:nvPr>
        </p:nvSpPr>
        <p:spPr/>
        <p:txBody>
          <a:bodyPr/>
          <a:lstStyle/>
          <a:p>
            <a:fld id="{07673DE2-DC4E-486A-804E-E2B00AEA4607}" type="datetimeFigureOut">
              <a:rPr lang="en-US" smtClean="0"/>
              <a:t>8/16/2019</a:t>
            </a:fld>
            <a:endParaRPr lang="en-US"/>
          </a:p>
        </p:txBody>
      </p:sp>
      <p:sp>
        <p:nvSpPr>
          <p:cNvPr id="6" name="Footer Placeholder 5">
            <a:extLst>
              <a:ext uri="{FF2B5EF4-FFF2-40B4-BE49-F238E27FC236}">
                <a16:creationId xmlns:a16="http://schemas.microsoft.com/office/drawing/2014/main" id="{4D87A25D-EC79-4800-892B-F6F5D18592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35AD08-720D-49A7-B974-86B24123ABCD}"/>
              </a:ext>
            </a:extLst>
          </p:cNvPr>
          <p:cNvSpPr>
            <a:spLocks noGrp="1"/>
          </p:cNvSpPr>
          <p:nvPr>
            <p:ph type="sldNum" sz="quarter" idx="12"/>
          </p:nvPr>
        </p:nvSpPr>
        <p:spPr/>
        <p:txBody>
          <a:bodyPr/>
          <a:lstStyle/>
          <a:p>
            <a:fld id="{ECEA97E8-7584-420E-8D9B-D078904E4D5C}" type="slidenum">
              <a:rPr lang="en-US" smtClean="0"/>
              <a:t>‹#›</a:t>
            </a:fld>
            <a:endParaRPr lang="en-US"/>
          </a:p>
        </p:txBody>
      </p:sp>
    </p:spTree>
    <p:extLst>
      <p:ext uri="{BB962C8B-B14F-4D97-AF65-F5344CB8AC3E}">
        <p14:creationId xmlns:p14="http://schemas.microsoft.com/office/powerpoint/2010/main" val="4212074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5611F-88B9-4A6E-921D-C238DE1F6C1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C1C2859-A2D6-4E85-845E-56B5E9BE7C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32F2B9E-B487-4229-BB2E-7B24ED8E1F3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F6A702-F9BC-47B1-9797-B0C8871924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F346C1A-895B-4E05-856D-55F0A88B25F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40158B6-F8ED-479D-BBE5-EEADF2BFA4F2}"/>
              </a:ext>
            </a:extLst>
          </p:cNvPr>
          <p:cNvSpPr>
            <a:spLocks noGrp="1"/>
          </p:cNvSpPr>
          <p:nvPr>
            <p:ph type="dt" sz="half" idx="10"/>
          </p:nvPr>
        </p:nvSpPr>
        <p:spPr/>
        <p:txBody>
          <a:bodyPr/>
          <a:lstStyle/>
          <a:p>
            <a:fld id="{07673DE2-DC4E-486A-804E-E2B00AEA4607}" type="datetimeFigureOut">
              <a:rPr lang="en-US" smtClean="0"/>
              <a:t>8/16/2019</a:t>
            </a:fld>
            <a:endParaRPr lang="en-US"/>
          </a:p>
        </p:txBody>
      </p:sp>
      <p:sp>
        <p:nvSpPr>
          <p:cNvPr id="8" name="Footer Placeholder 7">
            <a:extLst>
              <a:ext uri="{FF2B5EF4-FFF2-40B4-BE49-F238E27FC236}">
                <a16:creationId xmlns:a16="http://schemas.microsoft.com/office/drawing/2014/main" id="{F83EE00C-C08C-4ED1-B621-F42779861D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04EF6FC-7783-401F-9F13-F47E5A1227E4}"/>
              </a:ext>
            </a:extLst>
          </p:cNvPr>
          <p:cNvSpPr>
            <a:spLocks noGrp="1"/>
          </p:cNvSpPr>
          <p:nvPr>
            <p:ph type="sldNum" sz="quarter" idx="12"/>
          </p:nvPr>
        </p:nvSpPr>
        <p:spPr/>
        <p:txBody>
          <a:bodyPr/>
          <a:lstStyle/>
          <a:p>
            <a:fld id="{ECEA97E8-7584-420E-8D9B-D078904E4D5C}" type="slidenum">
              <a:rPr lang="en-US" smtClean="0"/>
              <a:t>‹#›</a:t>
            </a:fld>
            <a:endParaRPr lang="en-US"/>
          </a:p>
        </p:txBody>
      </p:sp>
    </p:spTree>
    <p:extLst>
      <p:ext uri="{BB962C8B-B14F-4D97-AF65-F5344CB8AC3E}">
        <p14:creationId xmlns:p14="http://schemas.microsoft.com/office/powerpoint/2010/main" val="2492826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C7367-04BB-4692-8DA4-BCFDD0BA61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FBCC744-C702-4140-B7F4-EA9F6F6F1035}"/>
              </a:ext>
            </a:extLst>
          </p:cNvPr>
          <p:cNvSpPr>
            <a:spLocks noGrp="1"/>
          </p:cNvSpPr>
          <p:nvPr>
            <p:ph type="dt" sz="half" idx="10"/>
          </p:nvPr>
        </p:nvSpPr>
        <p:spPr/>
        <p:txBody>
          <a:bodyPr/>
          <a:lstStyle/>
          <a:p>
            <a:fld id="{07673DE2-DC4E-486A-804E-E2B00AEA4607}" type="datetimeFigureOut">
              <a:rPr lang="en-US" smtClean="0"/>
              <a:t>8/16/2019</a:t>
            </a:fld>
            <a:endParaRPr lang="en-US"/>
          </a:p>
        </p:txBody>
      </p:sp>
      <p:sp>
        <p:nvSpPr>
          <p:cNvPr id="4" name="Footer Placeholder 3">
            <a:extLst>
              <a:ext uri="{FF2B5EF4-FFF2-40B4-BE49-F238E27FC236}">
                <a16:creationId xmlns:a16="http://schemas.microsoft.com/office/drawing/2014/main" id="{F7AECB4C-9A9E-4CE1-BC81-0457EF4DB4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6741CCC-DC15-4721-BB31-88B68632426F}"/>
              </a:ext>
            </a:extLst>
          </p:cNvPr>
          <p:cNvSpPr>
            <a:spLocks noGrp="1"/>
          </p:cNvSpPr>
          <p:nvPr>
            <p:ph type="sldNum" sz="quarter" idx="12"/>
          </p:nvPr>
        </p:nvSpPr>
        <p:spPr/>
        <p:txBody>
          <a:bodyPr/>
          <a:lstStyle/>
          <a:p>
            <a:fld id="{ECEA97E8-7584-420E-8D9B-D078904E4D5C}" type="slidenum">
              <a:rPr lang="en-US" smtClean="0"/>
              <a:t>‹#›</a:t>
            </a:fld>
            <a:endParaRPr lang="en-US"/>
          </a:p>
        </p:txBody>
      </p:sp>
    </p:spTree>
    <p:extLst>
      <p:ext uri="{BB962C8B-B14F-4D97-AF65-F5344CB8AC3E}">
        <p14:creationId xmlns:p14="http://schemas.microsoft.com/office/powerpoint/2010/main" val="1451230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23D507-2F63-405A-ACC2-E3582D509209}"/>
              </a:ext>
            </a:extLst>
          </p:cNvPr>
          <p:cNvSpPr>
            <a:spLocks noGrp="1"/>
          </p:cNvSpPr>
          <p:nvPr>
            <p:ph type="dt" sz="half" idx="10"/>
          </p:nvPr>
        </p:nvSpPr>
        <p:spPr/>
        <p:txBody>
          <a:bodyPr/>
          <a:lstStyle/>
          <a:p>
            <a:fld id="{07673DE2-DC4E-486A-804E-E2B00AEA4607}" type="datetimeFigureOut">
              <a:rPr lang="en-US" smtClean="0"/>
              <a:t>8/16/2019</a:t>
            </a:fld>
            <a:endParaRPr lang="en-US"/>
          </a:p>
        </p:txBody>
      </p:sp>
      <p:sp>
        <p:nvSpPr>
          <p:cNvPr id="3" name="Footer Placeholder 2">
            <a:extLst>
              <a:ext uri="{FF2B5EF4-FFF2-40B4-BE49-F238E27FC236}">
                <a16:creationId xmlns:a16="http://schemas.microsoft.com/office/drawing/2014/main" id="{9D19DCCE-BD9E-466C-B368-5459E0E3C0D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AD27673-9D03-4131-8D73-281CB6D247F4}"/>
              </a:ext>
            </a:extLst>
          </p:cNvPr>
          <p:cNvSpPr>
            <a:spLocks noGrp="1"/>
          </p:cNvSpPr>
          <p:nvPr>
            <p:ph type="sldNum" sz="quarter" idx="12"/>
          </p:nvPr>
        </p:nvSpPr>
        <p:spPr/>
        <p:txBody>
          <a:bodyPr/>
          <a:lstStyle/>
          <a:p>
            <a:fld id="{ECEA97E8-7584-420E-8D9B-D078904E4D5C}" type="slidenum">
              <a:rPr lang="en-US" smtClean="0"/>
              <a:t>‹#›</a:t>
            </a:fld>
            <a:endParaRPr lang="en-US"/>
          </a:p>
        </p:txBody>
      </p:sp>
    </p:spTree>
    <p:extLst>
      <p:ext uri="{BB962C8B-B14F-4D97-AF65-F5344CB8AC3E}">
        <p14:creationId xmlns:p14="http://schemas.microsoft.com/office/powerpoint/2010/main" val="2875665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B626-8CDB-4714-8190-8E6CEA07AE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6BC408D-54AE-46F2-AC4A-DB610F3200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AA8B6A-2F04-4905-BF1D-CF3F3F637B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4589C3-0363-416B-8B15-F1074E60C6D5}"/>
              </a:ext>
            </a:extLst>
          </p:cNvPr>
          <p:cNvSpPr>
            <a:spLocks noGrp="1"/>
          </p:cNvSpPr>
          <p:nvPr>
            <p:ph type="dt" sz="half" idx="10"/>
          </p:nvPr>
        </p:nvSpPr>
        <p:spPr/>
        <p:txBody>
          <a:bodyPr/>
          <a:lstStyle/>
          <a:p>
            <a:fld id="{07673DE2-DC4E-486A-804E-E2B00AEA4607}" type="datetimeFigureOut">
              <a:rPr lang="en-US" smtClean="0"/>
              <a:t>8/16/2019</a:t>
            </a:fld>
            <a:endParaRPr lang="en-US"/>
          </a:p>
        </p:txBody>
      </p:sp>
      <p:sp>
        <p:nvSpPr>
          <p:cNvPr id="6" name="Footer Placeholder 5">
            <a:extLst>
              <a:ext uri="{FF2B5EF4-FFF2-40B4-BE49-F238E27FC236}">
                <a16:creationId xmlns:a16="http://schemas.microsoft.com/office/drawing/2014/main" id="{16F5B722-82CB-406F-9DA4-A3F2FF164C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CB6586-A3CE-4957-9D24-FD9700003438}"/>
              </a:ext>
            </a:extLst>
          </p:cNvPr>
          <p:cNvSpPr>
            <a:spLocks noGrp="1"/>
          </p:cNvSpPr>
          <p:nvPr>
            <p:ph type="sldNum" sz="quarter" idx="12"/>
          </p:nvPr>
        </p:nvSpPr>
        <p:spPr/>
        <p:txBody>
          <a:bodyPr/>
          <a:lstStyle/>
          <a:p>
            <a:fld id="{ECEA97E8-7584-420E-8D9B-D078904E4D5C}" type="slidenum">
              <a:rPr lang="en-US" smtClean="0"/>
              <a:t>‹#›</a:t>
            </a:fld>
            <a:endParaRPr lang="en-US"/>
          </a:p>
        </p:txBody>
      </p:sp>
    </p:spTree>
    <p:extLst>
      <p:ext uri="{BB962C8B-B14F-4D97-AF65-F5344CB8AC3E}">
        <p14:creationId xmlns:p14="http://schemas.microsoft.com/office/powerpoint/2010/main" val="2256231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E8ACC-DC01-4463-93AA-D9A153BA41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FCBD7A2-422A-4904-AEBB-E0DB5680CD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0F2B08-2866-4295-826F-4A4FCD6FEE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98670DD-B203-417D-9229-68D4C18B90AF}"/>
              </a:ext>
            </a:extLst>
          </p:cNvPr>
          <p:cNvSpPr>
            <a:spLocks noGrp="1"/>
          </p:cNvSpPr>
          <p:nvPr>
            <p:ph type="dt" sz="half" idx="10"/>
          </p:nvPr>
        </p:nvSpPr>
        <p:spPr/>
        <p:txBody>
          <a:bodyPr/>
          <a:lstStyle/>
          <a:p>
            <a:fld id="{07673DE2-DC4E-486A-804E-E2B00AEA4607}" type="datetimeFigureOut">
              <a:rPr lang="en-US" smtClean="0"/>
              <a:t>8/16/2019</a:t>
            </a:fld>
            <a:endParaRPr lang="en-US"/>
          </a:p>
        </p:txBody>
      </p:sp>
      <p:sp>
        <p:nvSpPr>
          <p:cNvPr id="6" name="Footer Placeholder 5">
            <a:extLst>
              <a:ext uri="{FF2B5EF4-FFF2-40B4-BE49-F238E27FC236}">
                <a16:creationId xmlns:a16="http://schemas.microsoft.com/office/drawing/2014/main" id="{90D31F07-023E-44DC-A4C7-A9F96BD39E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2A9065-1B8A-419D-9F3C-B6C6C2CB5594}"/>
              </a:ext>
            </a:extLst>
          </p:cNvPr>
          <p:cNvSpPr>
            <a:spLocks noGrp="1"/>
          </p:cNvSpPr>
          <p:nvPr>
            <p:ph type="sldNum" sz="quarter" idx="12"/>
          </p:nvPr>
        </p:nvSpPr>
        <p:spPr/>
        <p:txBody>
          <a:bodyPr/>
          <a:lstStyle/>
          <a:p>
            <a:fld id="{ECEA97E8-7584-420E-8D9B-D078904E4D5C}" type="slidenum">
              <a:rPr lang="en-US" smtClean="0"/>
              <a:t>‹#›</a:t>
            </a:fld>
            <a:endParaRPr lang="en-US"/>
          </a:p>
        </p:txBody>
      </p:sp>
    </p:spTree>
    <p:extLst>
      <p:ext uri="{BB962C8B-B14F-4D97-AF65-F5344CB8AC3E}">
        <p14:creationId xmlns:p14="http://schemas.microsoft.com/office/powerpoint/2010/main" val="3015953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7EE9D2-BDA7-4880-9A69-60DAD7BEB1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39A3A7E-CC48-4E83-B4CA-9A6EADE7A0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8E6347-A719-4E72-8179-0CCE16A050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673DE2-DC4E-486A-804E-E2B00AEA4607}" type="datetimeFigureOut">
              <a:rPr lang="en-US" smtClean="0"/>
              <a:t>8/16/2019</a:t>
            </a:fld>
            <a:endParaRPr lang="en-US"/>
          </a:p>
        </p:txBody>
      </p:sp>
      <p:sp>
        <p:nvSpPr>
          <p:cNvPr id="5" name="Footer Placeholder 4">
            <a:extLst>
              <a:ext uri="{FF2B5EF4-FFF2-40B4-BE49-F238E27FC236}">
                <a16:creationId xmlns:a16="http://schemas.microsoft.com/office/drawing/2014/main" id="{908AF81F-2B82-4704-8EE8-D0F2B8BAF9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F112A7B-E497-4D4E-90FC-C821040380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EA97E8-7584-420E-8D9B-D078904E4D5C}" type="slidenum">
              <a:rPr lang="en-US" smtClean="0"/>
              <a:t>‹#›</a:t>
            </a:fld>
            <a:endParaRPr lang="en-US"/>
          </a:p>
        </p:txBody>
      </p:sp>
    </p:spTree>
    <p:extLst>
      <p:ext uri="{BB962C8B-B14F-4D97-AF65-F5344CB8AC3E}">
        <p14:creationId xmlns:p14="http://schemas.microsoft.com/office/powerpoint/2010/main" val="30342133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83F56"/>
        </a:solidFill>
        <a:effectLst/>
      </p:bgPr>
    </p:bg>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C2ACD773-34E0-4B89-A8DF-F9E37C738ED4}"/>
              </a:ext>
            </a:extLst>
          </p:cNvPr>
          <p:cNvSpPr/>
          <p:nvPr/>
        </p:nvSpPr>
        <p:spPr>
          <a:xfrm>
            <a:off x="583798" y="425436"/>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A8CCBC7E-995E-47B0-9D57-F6FCDED0D198}"/>
              </a:ext>
            </a:extLst>
          </p:cNvPr>
          <p:cNvSpPr/>
          <p:nvPr/>
        </p:nvSpPr>
        <p:spPr>
          <a:xfrm>
            <a:off x="1370877" y="1407185"/>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9" name="Oval 8">
            <a:extLst>
              <a:ext uri="{FF2B5EF4-FFF2-40B4-BE49-F238E27FC236}">
                <a16:creationId xmlns:a16="http://schemas.microsoft.com/office/drawing/2014/main" id="{A27D5DDB-2773-4DB2-8138-EED8FF3040B8}"/>
              </a:ext>
            </a:extLst>
          </p:cNvPr>
          <p:cNvSpPr/>
          <p:nvPr/>
        </p:nvSpPr>
        <p:spPr>
          <a:xfrm>
            <a:off x="2563069" y="833906"/>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 name="Oval 9">
            <a:extLst>
              <a:ext uri="{FF2B5EF4-FFF2-40B4-BE49-F238E27FC236}">
                <a16:creationId xmlns:a16="http://schemas.microsoft.com/office/drawing/2014/main" id="{ACC3F403-064C-48A1-864D-6D07240F7824}"/>
              </a:ext>
            </a:extLst>
          </p:cNvPr>
          <p:cNvSpPr/>
          <p:nvPr/>
        </p:nvSpPr>
        <p:spPr>
          <a:xfrm>
            <a:off x="1370877" y="2919148"/>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80A5503C-C4BB-4B04-8069-CAF9FE53737A}"/>
              </a:ext>
            </a:extLst>
          </p:cNvPr>
          <p:cNvSpPr/>
          <p:nvPr/>
        </p:nvSpPr>
        <p:spPr>
          <a:xfrm>
            <a:off x="450690" y="2199148"/>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40AEAC4F-D0A3-4AD7-B828-B3EEF34A4990}"/>
              </a:ext>
            </a:extLst>
          </p:cNvPr>
          <p:cNvSpPr/>
          <p:nvPr/>
        </p:nvSpPr>
        <p:spPr>
          <a:xfrm>
            <a:off x="3182315" y="1666712"/>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3" name="Oval 12">
            <a:extLst>
              <a:ext uri="{FF2B5EF4-FFF2-40B4-BE49-F238E27FC236}">
                <a16:creationId xmlns:a16="http://schemas.microsoft.com/office/drawing/2014/main" id="{B754AE85-6EF6-456D-B4A9-B0AE31F212A1}"/>
              </a:ext>
            </a:extLst>
          </p:cNvPr>
          <p:cNvSpPr/>
          <p:nvPr/>
        </p:nvSpPr>
        <p:spPr>
          <a:xfrm>
            <a:off x="3182315" y="2730624"/>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9D44D565-F52B-433C-BBBE-3FF37F11C3D2}"/>
              </a:ext>
            </a:extLst>
          </p:cNvPr>
          <p:cNvSpPr/>
          <p:nvPr/>
        </p:nvSpPr>
        <p:spPr>
          <a:xfrm>
            <a:off x="2203069" y="2199148"/>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1407D606-5140-4E3F-BB92-F327F5EE901A}"/>
              </a:ext>
            </a:extLst>
          </p:cNvPr>
          <p:cNvSpPr/>
          <p:nvPr/>
        </p:nvSpPr>
        <p:spPr>
          <a:xfrm>
            <a:off x="2300424" y="3607240"/>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41391A4F-8B58-4513-8CD4-08D23127F790}"/>
              </a:ext>
            </a:extLst>
          </p:cNvPr>
          <p:cNvSpPr/>
          <p:nvPr/>
        </p:nvSpPr>
        <p:spPr>
          <a:xfrm>
            <a:off x="3123256" y="4336373"/>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7" name="Oval 16">
            <a:extLst>
              <a:ext uri="{FF2B5EF4-FFF2-40B4-BE49-F238E27FC236}">
                <a16:creationId xmlns:a16="http://schemas.microsoft.com/office/drawing/2014/main" id="{F597B145-12FD-4519-93D8-CC1DDAB88A99}"/>
              </a:ext>
            </a:extLst>
          </p:cNvPr>
          <p:cNvSpPr/>
          <p:nvPr/>
        </p:nvSpPr>
        <p:spPr>
          <a:xfrm>
            <a:off x="4315448" y="3763094"/>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8" name="Oval 17">
            <a:extLst>
              <a:ext uri="{FF2B5EF4-FFF2-40B4-BE49-F238E27FC236}">
                <a16:creationId xmlns:a16="http://schemas.microsoft.com/office/drawing/2014/main" id="{DA80BEE5-3DF0-47D8-A21F-F7498B3C6C84}"/>
              </a:ext>
            </a:extLst>
          </p:cNvPr>
          <p:cNvSpPr/>
          <p:nvPr/>
        </p:nvSpPr>
        <p:spPr>
          <a:xfrm>
            <a:off x="3123256" y="5848336"/>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9" name="Oval 18">
            <a:extLst>
              <a:ext uri="{FF2B5EF4-FFF2-40B4-BE49-F238E27FC236}">
                <a16:creationId xmlns:a16="http://schemas.microsoft.com/office/drawing/2014/main" id="{61EE8281-498C-4903-B549-B011AD363144}"/>
              </a:ext>
            </a:extLst>
          </p:cNvPr>
          <p:cNvSpPr/>
          <p:nvPr/>
        </p:nvSpPr>
        <p:spPr>
          <a:xfrm>
            <a:off x="2203069" y="5128336"/>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0" name="Oval 19">
            <a:extLst>
              <a:ext uri="{FF2B5EF4-FFF2-40B4-BE49-F238E27FC236}">
                <a16:creationId xmlns:a16="http://schemas.microsoft.com/office/drawing/2014/main" id="{A4494529-DBC0-4845-9E73-6322C7122D89}"/>
              </a:ext>
            </a:extLst>
          </p:cNvPr>
          <p:cNvSpPr/>
          <p:nvPr/>
        </p:nvSpPr>
        <p:spPr>
          <a:xfrm>
            <a:off x="5364793" y="4233158"/>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1" name="Oval 20">
            <a:extLst>
              <a:ext uri="{FF2B5EF4-FFF2-40B4-BE49-F238E27FC236}">
                <a16:creationId xmlns:a16="http://schemas.microsoft.com/office/drawing/2014/main" id="{CB8EC4CC-41B0-43BA-B48B-FC2FC8173C8A}"/>
              </a:ext>
            </a:extLst>
          </p:cNvPr>
          <p:cNvSpPr/>
          <p:nvPr/>
        </p:nvSpPr>
        <p:spPr>
          <a:xfrm>
            <a:off x="4934694" y="5659812"/>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2" name="Oval 21">
            <a:extLst>
              <a:ext uri="{FF2B5EF4-FFF2-40B4-BE49-F238E27FC236}">
                <a16:creationId xmlns:a16="http://schemas.microsoft.com/office/drawing/2014/main" id="{553CB7AB-A50E-47DF-8A9C-DE7C9206BF01}"/>
              </a:ext>
            </a:extLst>
          </p:cNvPr>
          <p:cNvSpPr/>
          <p:nvPr/>
        </p:nvSpPr>
        <p:spPr>
          <a:xfrm>
            <a:off x="4172601" y="4890238"/>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3" name="Oval 22">
            <a:extLst>
              <a:ext uri="{FF2B5EF4-FFF2-40B4-BE49-F238E27FC236}">
                <a16:creationId xmlns:a16="http://schemas.microsoft.com/office/drawing/2014/main" id="{7B5CB10B-EE52-4139-9E54-CA99C8DEACB1}"/>
              </a:ext>
            </a:extLst>
          </p:cNvPr>
          <p:cNvSpPr/>
          <p:nvPr/>
        </p:nvSpPr>
        <p:spPr>
          <a:xfrm>
            <a:off x="4367411" y="1005382"/>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4" name="Oval 23">
            <a:extLst>
              <a:ext uri="{FF2B5EF4-FFF2-40B4-BE49-F238E27FC236}">
                <a16:creationId xmlns:a16="http://schemas.microsoft.com/office/drawing/2014/main" id="{A89FEAAF-C444-4A4F-91F4-56BA3C92BEFE}"/>
              </a:ext>
            </a:extLst>
          </p:cNvPr>
          <p:cNvSpPr/>
          <p:nvPr/>
        </p:nvSpPr>
        <p:spPr>
          <a:xfrm>
            <a:off x="5426184" y="1444443"/>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5" name="Oval 24">
            <a:extLst>
              <a:ext uri="{FF2B5EF4-FFF2-40B4-BE49-F238E27FC236}">
                <a16:creationId xmlns:a16="http://schemas.microsoft.com/office/drawing/2014/main" id="{223C37BF-11F8-44D4-9F92-F7FDA8C1D4D6}"/>
              </a:ext>
            </a:extLst>
          </p:cNvPr>
          <p:cNvSpPr/>
          <p:nvPr/>
        </p:nvSpPr>
        <p:spPr>
          <a:xfrm>
            <a:off x="6618376" y="871164"/>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6" name="Oval 25">
            <a:extLst>
              <a:ext uri="{FF2B5EF4-FFF2-40B4-BE49-F238E27FC236}">
                <a16:creationId xmlns:a16="http://schemas.microsoft.com/office/drawing/2014/main" id="{2CF527C2-5B4E-4DF8-9013-FBE5076FB6AE}"/>
              </a:ext>
            </a:extLst>
          </p:cNvPr>
          <p:cNvSpPr/>
          <p:nvPr/>
        </p:nvSpPr>
        <p:spPr>
          <a:xfrm>
            <a:off x="5216855" y="2806504"/>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7" name="Oval 26">
            <a:extLst>
              <a:ext uri="{FF2B5EF4-FFF2-40B4-BE49-F238E27FC236}">
                <a16:creationId xmlns:a16="http://schemas.microsoft.com/office/drawing/2014/main" id="{6C6D68DF-A1B7-446C-B073-32BD2D5D40EC}"/>
              </a:ext>
            </a:extLst>
          </p:cNvPr>
          <p:cNvSpPr/>
          <p:nvPr/>
        </p:nvSpPr>
        <p:spPr>
          <a:xfrm>
            <a:off x="4189995" y="2236406"/>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8" name="Oval 27">
            <a:extLst>
              <a:ext uri="{FF2B5EF4-FFF2-40B4-BE49-F238E27FC236}">
                <a16:creationId xmlns:a16="http://schemas.microsoft.com/office/drawing/2014/main" id="{CC9A5098-A96D-4019-BC20-125A8A0D41FB}"/>
              </a:ext>
            </a:extLst>
          </p:cNvPr>
          <p:cNvSpPr/>
          <p:nvPr/>
        </p:nvSpPr>
        <p:spPr>
          <a:xfrm>
            <a:off x="7597622" y="1245631"/>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9" name="Oval 28">
            <a:extLst>
              <a:ext uri="{FF2B5EF4-FFF2-40B4-BE49-F238E27FC236}">
                <a16:creationId xmlns:a16="http://schemas.microsoft.com/office/drawing/2014/main" id="{D824FE25-4E5F-4EB1-BAB4-95BDBA5FBFE7}"/>
              </a:ext>
            </a:extLst>
          </p:cNvPr>
          <p:cNvSpPr/>
          <p:nvPr/>
        </p:nvSpPr>
        <p:spPr>
          <a:xfrm>
            <a:off x="7237622" y="2767882"/>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0" name="Oval 29">
            <a:extLst>
              <a:ext uri="{FF2B5EF4-FFF2-40B4-BE49-F238E27FC236}">
                <a16:creationId xmlns:a16="http://schemas.microsoft.com/office/drawing/2014/main" id="{1CFCC3A8-9B98-4374-ABF1-E2117619371A}"/>
              </a:ext>
            </a:extLst>
          </p:cNvPr>
          <p:cNvSpPr/>
          <p:nvPr/>
        </p:nvSpPr>
        <p:spPr>
          <a:xfrm>
            <a:off x="6258376" y="2236406"/>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1" name="Oval 30">
            <a:extLst>
              <a:ext uri="{FF2B5EF4-FFF2-40B4-BE49-F238E27FC236}">
                <a16:creationId xmlns:a16="http://schemas.microsoft.com/office/drawing/2014/main" id="{F2DD92AA-9F8A-4AA6-B7EF-12862F3C0EA1}"/>
              </a:ext>
            </a:extLst>
          </p:cNvPr>
          <p:cNvSpPr/>
          <p:nvPr/>
        </p:nvSpPr>
        <p:spPr>
          <a:xfrm>
            <a:off x="6339523" y="3552863"/>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2" name="Oval 31">
            <a:extLst>
              <a:ext uri="{FF2B5EF4-FFF2-40B4-BE49-F238E27FC236}">
                <a16:creationId xmlns:a16="http://schemas.microsoft.com/office/drawing/2014/main" id="{4B558B6F-580C-4F35-8E1F-FA87D4D91B75}"/>
              </a:ext>
            </a:extLst>
          </p:cNvPr>
          <p:cNvSpPr/>
          <p:nvPr/>
        </p:nvSpPr>
        <p:spPr>
          <a:xfrm>
            <a:off x="7133450" y="4263164"/>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3" name="Oval 32">
            <a:extLst>
              <a:ext uri="{FF2B5EF4-FFF2-40B4-BE49-F238E27FC236}">
                <a16:creationId xmlns:a16="http://schemas.microsoft.com/office/drawing/2014/main" id="{569B0171-8150-46ED-8851-12C8E7F519D4}"/>
              </a:ext>
            </a:extLst>
          </p:cNvPr>
          <p:cNvSpPr/>
          <p:nvPr/>
        </p:nvSpPr>
        <p:spPr>
          <a:xfrm>
            <a:off x="8325642" y="3689885"/>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4" name="Oval 33">
            <a:extLst>
              <a:ext uri="{FF2B5EF4-FFF2-40B4-BE49-F238E27FC236}">
                <a16:creationId xmlns:a16="http://schemas.microsoft.com/office/drawing/2014/main" id="{84792537-AEB8-407A-906F-DC81776A8FBB}"/>
              </a:ext>
            </a:extLst>
          </p:cNvPr>
          <p:cNvSpPr/>
          <p:nvPr/>
        </p:nvSpPr>
        <p:spPr>
          <a:xfrm>
            <a:off x="7133450" y="5775127"/>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5" name="Oval 34">
            <a:extLst>
              <a:ext uri="{FF2B5EF4-FFF2-40B4-BE49-F238E27FC236}">
                <a16:creationId xmlns:a16="http://schemas.microsoft.com/office/drawing/2014/main" id="{28B800A8-2752-4D64-B601-72484093FC48}"/>
              </a:ext>
            </a:extLst>
          </p:cNvPr>
          <p:cNvSpPr/>
          <p:nvPr/>
        </p:nvSpPr>
        <p:spPr>
          <a:xfrm>
            <a:off x="6213263" y="5055127"/>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6" name="Oval 35">
            <a:extLst>
              <a:ext uri="{FF2B5EF4-FFF2-40B4-BE49-F238E27FC236}">
                <a16:creationId xmlns:a16="http://schemas.microsoft.com/office/drawing/2014/main" id="{4053A379-B662-4797-BF4F-7F4208220504}"/>
              </a:ext>
            </a:extLst>
          </p:cNvPr>
          <p:cNvSpPr/>
          <p:nvPr/>
        </p:nvSpPr>
        <p:spPr>
          <a:xfrm>
            <a:off x="8944888" y="4522691"/>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7" name="Oval 36">
            <a:extLst>
              <a:ext uri="{FF2B5EF4-FFF2-40B4-BE49-F238E27FC236}">
                <a16:creationId xmlns:a16="http://schemas.microsoft.com/office/drawing/2014/main" id="{D427FFFF-94B7-464C-BC1E-DB6DB683CD5A}"/>
              </a:ext>
            </a:extLst>
          </p:cNvPr>
          <p:cNvSpPr/>
          <p:nvPr/>
        </p:nvSpPr>
        <p:spPr>
          <a:xfrm>
            <a:off x="8685642" y="5789640"/>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8" name="Oval 37">
            <a:extLst>
              <a:ext uri="{FF2B5EF4-FFF2-40B4-BE49-F238E27FC236}">
                <a16:creationId xmlns:a16="http://schemas.microsoft.com/office/drawing/2014/main" id="{379ABA33-4BC9-4288-AD74-80CEF344ED33}"/>
              </a:ext>
            </a:extLst>
          </p:cNvPr>
          <p:cNvSpPr/>
          <p:nvPr/>
        </p:nvSpPr>
        <p:spPr>
          <a:xfrm>
            <a:off x="7965642" y="5055127"/>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9" name="Oval 38">
            <a:extLst>
              <a:ext uri="{FF2B5EF4-FFF2-40B4-BE49-F238E27FC236}">
                <a16:creationId xmlns:a16="http://schemas.microsoft.com/office/drawing/2014/main" id="{8040FBA2-CDB4-435F-A8C6-01797DD685F3}"/>
              </a:ext>
            </a:extLst>
          </p:cNvPr>
          <p:cNvSpPr/>
          <p:nvPr/>
        </p:nvSpPr>
        <p:spPr>
          <a:xfrm>
            <a:off x="8676823" y="78875"/>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40" name="Oval 39">
            <a:extLst>
              <a:ext uri="{FF2B5EF4-FFF2-40B4-BE49-F238E27FC236}">
                <a16:creationId xmlns:a16="http://schemas.microsoft.com/office/drawing/2014/main" id="{D22282F8-D295-47D7-8F07-B068412C028E}"/>
              </a:ext>
            </a:extLst>
          </p:cNvPr>
          <p:cNvSpPr/>
          <p:nvPr/>
        </p:nvSpPr>
        <p:spPr>
          <a:xfrm>
            <a:off x="9077996" y="1218661"/>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1" name="Oval 40">
            <a:extLst>
              <a:ext uri="{FF2B5EF4-FFF2-40B4-BE49-F238E27FC236}">
                <a16:creationId xmlns:a16="http://schemas.microsoft.com/office/drawing/2014/main" id="{C1B7AF7D-81BD-4537-B18E-CFD50E4B6B9D}"/>
              </a:ext>
            </a:extLst>
          </p:cNvPr>
          <p:cNvSpPr/>
          <p:nvPr/>
        </p:nvSpPr>
        <p:spPr>
          <a:xfrm>
            <a:off x="10270188" y="645382"/>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2" name="Oval 41">
            <a:extLst>
              <a:ext uri="{FF2B5EF4-FFF2-40B4-BE49-F238E27FC236}">
                <a16:creationId xmlns:a16="http://schemas.microsoft.com/office/drawing/2014/main" id="{2CF3FFC6-E6DE-4973-B142-29BD3008FBE0}"/>
              </a:ext>
            </a:extLst>
          </p:cNvPr>
          <p:cNvSpPr/>
          <p:nvPr/>
        </p:nvSpPr>
        <p:spPr>
          <a:xfrm>
            <a:off x="9077996" y="2730624"/>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3" name="Oval 42">
            <a:extLst>
              <a:ext uri="{FF2B5EF4-FFF2-40B4-BE49-F238E27FC236}">
                <a16:creationId xmlns:a16="http://schemas.microsoft.com/office/drawing/2014/main" id="{08B4277E-9916-427C-9B27-9CCFAFC18D1F}"/>
              </a:ext>
            </a:extLst>
          </p:cNvPr>
          <p:cNvSpPr/>
          <p:nvPr/>
        </p:nvSpPr>
        <p:spPr>
          <a:xfrm>
            <a:off x="8157809" y="2010624"/>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4" name="Oval 43">
            <a:extLst>
              <a:ext uri="{FF2B5EF4-FFF2-40B4-BE49-F238E27FC236}">
                <a16:creationId xmlns:a16="http://schemas.microsoft.com/office/drawing/2014/main" id="{71AE1F81-6A1C-45FD-B5F5-F86F9E9EFA3B}"/>
              </a:ext>
            </a:extLst>
          </p:cNvPr>
          <p:cNvSpPr/>
          <p:nvPr/>
        </p:nvSpPr>
        <p:spPr>
          <a:xfrm>
            <a:off x="10889434" y="1478188"/>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5" name="Oval 44">
            <a:extLst>
              <a:ext uri="{FF2B5EF4-FFF2-40B4-BE49-F238E27FC236}">
                <a16:creationId xmlns:a16="http://schemas.microsoft.com/office/drawing/2014/main" id="{AAFEC98E-0B46-4481-BF82-4AFABF140D4B}"/>
              </a:ext>
            </a:extLst>
          </p:cNvPr>
          <p:cNvSpPr/>
          <p:nvPr/>
        </p:nvSpPr>
        <p:spPr>
          <a:xfrm>
            <a:off x="10889434" y="2542100"/>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6" name="Oval 45">
            <a:extLst>
              <a:ext uri="{FF2B5EF4-FFF2-40B4-BE49-F238E27FC236}">
                <a16:creationId xmlns:a16="http://schemas.microsoft.com/office/drawing/2014/main" id="{2719B075-630B-4AE4-8E0A-3D7289F47445}"/>
              </a:ext>
            </a:extLst>
          </p:cNvPr>
          <p:cNvSpPr/>
          <p:nvPr/>
        </p:nvSpPr>
        <p:spPr>
          <a:xfrm>
            <a:off x="9910188" y="2010624"/>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7" name="Oval 46">
            <a:extLst>
              <a:ext uri="{FF2B5EF4-FFF2-40B4-BE49-F238E27FC236}">
                <a16:creationId xmlns:a16="http://schemas.microsoft.com/office/drawing/2014/main" id="{8549DD86-BD26-42DF-A7AD-5052513C6F7D}"/>
              </a:ext>
            </a:extLst>
          </p:cNvPr>
          <p:cNvSpPr/>
          <p:nvPr/>
        </p:nvSpPr>
        <p:spPr>
          <a:xfrm>
            <a:off x="555009" y="3734444"/>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8" name="Oval 47">
            <a:extLst>
              <a:ext uri="{FF2B5EF4-FFF2-40B4-BE49-F238E27FC236}">
                <a16:creationId xmlns:a16="http://schemas.microsoft.com/office/drawing/2014/main" id="{F5ED4A96-EA7F-414C-B762-AE0DB77F7FB9}"/>
              </a:ext>
            </a:extLst>
          </p:cNvPr>
          <p:cNvSpPr/>
          <p:nvPr/>
        </p:nvSpPr>
        <p:spPr>
          <a:xfrm>
            <a:off x="1174255" y="4567250"/>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9" name="Oval 48">
            <a:extLst>
              <a:ext uri="{FF2B5EF4-FFF2-40B4-BE49-F238E27FC236}">
                <a16:creationId xmlns:a16="http://schemas.microsoft.com/office/drawing/2014/main" id="{FD9DB764-0DFD-4664-B041-86D1A535ECBD}"/>
              </a:ext>
            </a:extLst>
          </p:cNvPr>
          <p:cNvSpPr/>
          <p:nvPr/>
        </p:nvSpPr>
        <p:spPr>
          <a:xfrm>
            <a:off x="1174255" y="5631162"/>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0" name="Oval 49">
            <a:extLst>
              <a:ext uri="{FF2B5EF4-FFF2-40B4-BE49-F238E27FC236}">
                <a16:creationId xmlns:a16="http://schemas.microsoft.com/office/drawing/2014/main" id="{FCAFA64E-06E5-485C-88B6-776F94BB8742}"/>
              </a:ext>
            </a:extLst>
          </p:cNvPr>
          <p:cNvSpPr/>
          <p:nvPr/>
        </p:nvSpPr>
        <p:spPr>
          <a:xfrm>
            <a:off x="195009" y="5099686"/>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0" name="Oval 59">
            <a:extLst>
              <a:ext uri="{FF2B5EF4-FFF2-40B4-BE49-F238E27FC236}">
                <a16:creationId xmlns:a16="http://schemas.microsoft.com/office/drawing/2014/main" id="{9D7790FB-2535-4336-949E-DBFF5C775DBA}"/>
              </a:ext>
            </a:extLst>
          </p:cNvPr>
          <p:cNvSpPr/>
          <p:nvPr/>
        </p:nvSpPr>
        <p:spPr>
          <a:xfrm>
            <a:off x="11143644" y="4815933"/>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1" name="Oval 60">
            <a:extLst>
              <a:ext uri="{FF2B5EF4-FFF2-40B4-BE49-F238E27FC236}">
                <a16:creationId xmlns:a16="http://schemas.microsoft.com/office/drawing/2014/main" id="{EFE70419-2980-4800-9A3A-82479C00E69E}"/>
              </a:ext>
            </a:extLst>
          </p:cNvPr>
          <p:cNvSpPr/>
          <p:nvPr/>
        </p:nvSpPr>
        <p:spPr>
          <a:xfrm>
            <a:off x="11143644" y="5879845"/>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2" name="Oval 61">
            <a:extLst>
              <a:ext uri="{FF2B5EF4-FFF2-40B4-BE49-F238E27FC236}">
                <a16:creationId xmlns:a16="http://schemas.microsoft.com/office/drawing/2014/main" id="{EE630C7E-8AFE-4F22-A7AC-92AFAA6F3D43}"/>
              </a:ext>
            </a:extLst>
          </p:cNvPr>
          <p:cNvSpPr/>
          <p:nvPr/>
        </p:nvSpPr>
        <p:spPr>
          <a:xfrm>
            <a:off x="9910188" y="5329883"/>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63" name="Oval 62">
            <a:extLst>
              <a:ext uri="{FF2B5EF4-FFF2-40B4-BE49-F238E27FC236}">
                <a16:creationId xmlns:a16="http://schemas.microsoft.com/office/drawing/2014/main" id="{78A62B95-7765-4E4D-A2C8-C4F4F830C821}"/>
              </a:ext>
            </a:extLst>
          </p:cNvPr>
          <p:cNvSpPr/>
          <p:nvPr/>
        </p:nvSpPr>
        <p:spPr>
          <a:xfrm>
            <a:off x="9774252" y="3709032"/>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4" name="Oval 63">
            <a:extLst>
              <a:ext uri="{FF2B5EF4-FFF2-40B4-BE49-F238E27FC236}">
                <a16:creationId xmlns:a16="http://schemas.microsoft.com/office/drawing/2014/main" id="{C9BEC6F4-CF91-4FE6-99B7-FD284C4B8F6F}"/>
              </a:ext>
            </a:extLst>
          </p:cNvPr>
          <p:cNvSpPr/>
          <p:nvPr/>
        </p:nvSpPr>
        <p:spPr>
          <a:xfrm>
            <a:off x="1485459" y="3259"/>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5" name="Oval 64">
            <a:extLst>
              <a:ext uri="{FF2B5EF4-FFF2-40B4-BE49-F238E27FC236}">
                <a16:creationId xmlns:a16="http://schemas.microsoft.com/office/drawing/2014/main" id="{950C51E3-7050-46B6-BFE7-7DF05E8D0978}"/>
              </a:ext>
            </a:extLst>
          </p:cNvPr>
          <p:cNvSpPr/>
          <p:nvPr/>
        </p:nvSpPr>
        <p:spPr>
          <a:xfrm>
            <a:off x="3292125" y="27789"/>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6" name="Oval 65">
            <a:extLst>
              <a:ext uri="{FF2B5EF4-FFF2-40B4-BE49-F238E27FC236}">
                <a16:creationId xmlns:a16="http://schemas.microsoft.com/office/drawing/2014/main" id="{3D3ADEBC-0E94-41E9-A6FD-842712F1CF1C}"/>
              </a:ext>
            </a:extLst>
          </p:cNvPr>
          <p:cNvSpPr/>
          <p:nvPr/>
        </p:nvSpPr>
        <p:spPr>
          <a:xfrm>
            <a:off x="4746871" y="51513"/>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7" name="Oval 66">
            <a:extLst>
              <a:ext uri="{FF2B5EF4-FFF2-40B4-BE49-F238E27FC236}">
                <a16:creationId xmlns:a16="http://schemas.microsoft.com/office/drawing/2014/main" id="{B3AAD276-86F6-4309-B9B8-5A68FAC3D0B5}"/>
              </a:ext>
            </a:extLst>
          </p:cNvPr>
          <p:cNvSpPr/>
          <p:nvPr/>
        </p:nvSpPr>
        <p:spPr>
          <a:xfrm>
            <a:off x="7338376" y="30731"/>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8" name="Oval 67">
            <a:extLst>
              <a:ext uri="{FF2B5EF4-FFF2-40B4-BE49-F238E27FC236}">
                <a16:creationId xmlns:a16="http://schemas.microsoft.com/office/drawing/2014/main" id="{38DAF284-C9C4-43E8-9D15-EBB8E1EDD034}"/>
              </a:ext>
            </a:extLst>
          </p:cNvPr>
          <p:cNvSpPr/>
          <p:nvPr/>
        </p:nvSpPr>
        <p:spPr>
          <a:xfrm>
            <a:off x="11056791" y="27789"/>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2" name="Oval 71">
            <a:extLst>
              <a:ext uri="{FF2B5EF4-FFF2-40B4-BE49-F238E27FC236}">
                <a16:creationId xmlns:a16="http://schemas.microsoft.com/office/drawing/2014/main" id="{EDE03B96-785F-4EF2-AAB9-5AFAA7283EE6}"/>
              </a:ext>
            </a:extLst>
          </p:cNvPr>
          <p:cNvSpPr/>
          <p:nvPr/>
        </p:nvSpPr>
        <p:spPr>
          <a:xfrm>
            <a:off x="5936855" y="6120459"/>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1" name="Oval 70">
            <a:extLst>
              <a:ext uri="{FF2B5EF4-FFF2-40B4-BE49-F238E27FC236}">
                <a16:creationId xmlns:a16="http://schemas.microsoft.com/office/drawing/2014/main" id="{0B9AAC2C-BB9A-44B6-89EA-988F8CCF6B54}"/>
              </a:ext>
            </a:extLst>
          </p:cNvPr>
          <p:cNvSpPr/>
          <p:nvPr/>
        </p:nvSpPr>
        <p:spPr>
          <a:xfrm>
            <a:off x="583798" y="400024"/>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3" name="Oval 72">
            <a:extLst>
              <a:ext uri="{FF2B5EF4-FFF2-40B4-BE49-F238E27FC236}">
                <a16:creationId xmlns:a16="http://schemas.microsoft.com/office/drawing/2014/main" id="{E8797C7B-E0CF-4C48-BEB9-14DBC3615C21}"/>
              </a:ext>
            </a:extLst>
          </p:cNvPr>
          <p:cNvSpPr/>
          <p:nvPr/>
        </p:nvSpPr>
        <p:spPr>
          <a:xfrm>
            <a:off x="1370877" y="1381773"/>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4" name="Oval 73">
            <a:extLst>
              <a:ext uri="{FF2B5EF4-FFF2-40B4-BE49-F238E27FC236}">
                <a16:creationId xmlns:a16="http://schemas.microsoft.com/office/drawing/2014/main" id="{CA0303EB-E7CF-4F75-9BAE-3D6609D7595B}"/>
              </a:ext>
            </a:extLst>
          </p:cNvPr>
          <p:cNvSpPr/>
          <p:nvPr/>
        </p:nvSpPr>
        <p:spPr>
          <a:xfrm>
            <a:off x="2563069" y="808494"/>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5" name="Oval 74">
            <a:extLst>
              <a:ext uri="{FF2B5EF4-FFF2-40B4-BE49-F238E27FC236}">
                <a16:creationId xmlns:a16="http://schemas.microsoft.com/office/drawing/2014/main" id="{EFD14B4F-68BD-44EF-AB50-7838290E6128}"/>
              </a:ext>
            </a:extLst>
          </p:cNvPr>
          <p:cNvSpPr/>
          <p:nvPr/>
        </p:nvSpPr>
        <p:spPr>
          <a:xfrm>
            <a:off x="1370877" y="2893736"/>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7" name="Oval 76">
            <a:extLst>
              <a:ext uri="{FF2B5EF4-FFF2-40B4-BE49-F238E27FC236}">
                <a16:creationId xmlns:a16="http://schemas.microsoft.com/office/drawing/2014/main" id="{E920F5F3-AC56-4C99-AD03-A8F11AA54471}"/>
              </a:ext>
            </a:extLst>
          </p:cNvPr>
          <p:cNvSpPr/>
          <p:nvPr/>
        </p:nvSpPr>
        <p:spPr>
          <a:xfrm>
            <a:off x="450690" y="2173736"/>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8" name="Oval 77">
            <a:extLst>
              <a:ext uri="{FF2B5EF4-FFF2-40B4-BE49-F238E27FC236}">
                <a16:creationId xmlns:a16="http://schemas.microsoft.com/office/drawing/2014/main" id="{6C30982D-6644-42E8-AE80-B931EC501FA7}"/>
              </a:ext>
            </a:extLst>
          </p:cNvPr>
          <p:cNvSpPr/>
          <p:nvPr/>
        </p:nvSpPr>
        <p:spPr>
          <a:xfrm>
            <a:off x="3182315" y="1641300"/>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9" name="Oval 78">
            <a:extLst>
              <a:ext uri="{FF2B5EF4-FFF2-40B4-BE49-F238E27FC236}">
                <a16:creationId xmlns:a16="http://schemas.microsoft.com/office/drawing/2014/main" id="{34D836CC-8064-4164-B5EB-361988450C6B}"/>
              </a:ext>
            </a:extLst>
          </p:cNvPr>
          <p:cNvSpPr/>
          <p:nvPr/>
        </p:nvSpPr>
        <p:spPr>
          <a:xfrm>
            <a:off x="3182315" y="2705212"/>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0" name="Oval 79">
            <a:extLst>
              <a:ext uri="{FF2B5EF4-FFF2-40B4-BE49-F238E27FC236}">
                <a16:creationId xmlns:a16="http://schemas.microsoft.com/office/drawing/2014/main" id="{273BB88B-D198-45FE-B478-34AC571C07DA}"/>
              </a:ext>
            </a:extLst>
          </p:cNvPr>
          <p:cNvSpPr/>
          <p:nvPr/>
        </p:nvSpPr>
        <p:spPr>
          <a:xfrm>
            <a:off x="2203069" y="2173736"/>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2" name="Oval 81">
            <a:extLst>
              <a:ext uri="{FF2B5EF4-FFF2-40B4-BE49-F238E27FC236}">
                <a16:creationId xmlns:a16="http://schemas.microsoft.com/office/drawing/2014/main" id="{C040D406-6085-4957-A9C1-DC87DE6CE21C}"/>
              </a:ext>
            </a:extLst>
          </p:cNvPr>
          <p:cNvSpPr/>
          <p:nvPr/>
        </p:nvSpPr>
        <p:spPr>
          <a:xfrm>
            <a:off x="3123256" y="4310961"/>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3" name="Oval 82">
            <a:extLst>
              <a:ext uri="{FF2B5EF4-FFF2-40B4-BE49-F238E27FC236}">
                <a16:creationId xmlns:a16="http://schemas.microsoft.com/office/drawing/2014/main" id="{2FE89CA4-F7F8-437C-964E-26093E75A0DF}"/>
              </a:ext>
            </a:extLst>
          </p:cNvPr>
          <p:cNvSpPr/>
          <p:nvPr/>
        </p:nvSpPr>
        <p:spPr>
          <a:xfrm>
            <a:off x="4315448" y="3737682"/>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4" name="Oval 83">
            <a:extLst>
              <a:ext uri="{FF2B5EF4-FFF2-40B4-BE49-F238E27FC236}">
                <a16:creationId xmlns:a16="http://schemas.microsoft.com/office/drawing/2014/main" id="{56275E52-05A4-41F5-BA29-2E48F87101A7}"/>
              </a:ext>
            </a:extLst>
          </p:cNvPr>
          <p:cNvSpPr/>
          <p:nvPr/>
        </p:nvSpPr>
        <p:spPr>
          <a:xfrm>
            <a:off x="3123256" y="5822924"/>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5" name="Oval 84">
            <a:extLst>
              <a:ext uri="{FF2B5EF4-FFF2-40B4-BE49-F238E27FC236}">
                <a16:creationId xmlns:a16="http://schemas.microsoft.com/office/drawing/2014/main" id="{A2F80B85-4917-4AA4-873B-8A0430C2CF30}"/>
              </a:ext>
            </a:extLst>
          </p:cNvPr>
          <p:cNvSpPr/>
          <p:nvPr/>
        </p:nvSpPr>
        <p:spPr>
          <a:xfrm>
            <a:off x="2203069" y="5102924"/>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6" name="Oval 85">
            <a:extLst>
              <a:ext uri="{FF2B5EF4-FFF2-40B4-BE49-F238E27FC236}">
                <a16:creationId xmlns:a16="http://schemas.microsoft.com/office/drawing/2014/main" id="{E7114E13-A7BB-4450-B0C6-739F141A97EF}"/>
              </a:ext>
            </a:extLst>
          </p:cNvPr>
          <p:cNvSpPr/>
          <p:nvPr/>
        </p:nvSpPr>
        <p:spPr>
          <a:xfrm>
            <a:off x="5364793" y="4207746"/>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7" name="Oval 86">
            <a:extLst>
              <a:ext uri="{FF2B5EF4-FFF2-40B4-BE49-F238E27FC236}">
                <a16:creationId xmlns:a16="http://schemas.microsoft.com/office/drawing/2014/main" id="{BECA5787-CA39-4839-9EB4-E51BDF5BF075}"/>
              </a:ext>
            </a:extLst>
          </p:cNvPr>
          <p:cNvSpPr/>
          <p:nvPr/>
        </p:nvSpPr>
        <p:spPr>
          <a:xfrm>
            <a:off x="4934694" y="5634400"/>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8" name="Oval 87">
            <a:extLst>
              <a:ext uri="{FF2B5EF4-FFF2-40B4-BE49-F238E27FC236}">
                <a16:creationId xmlns:a16="http://schemas.microsoft.com/office/drawing/2014/main" id="{04C9F2F8-5249-4E08-9604-51E0CEA31BF2}"/>
              </a:ext>
            </a:extLst>
          </p:cNvPr>
          <p:cNvSpPr/>
          <p:nvPr/>
        </p:nvSpPr>
        <p:spPr>
          <a:xfrm>
            <a:off x="4172601" y="4864826"/>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9" name="Oval 88">
            <a:extLst>
              <a:ext uri="{FF2B5EF4-FFF2-40B4-BE49-F238E27FC236}">
                <a16:creationId xmlns:a16="http://schemas.microsoft.com/office/drawing/2014/main" id="{8E908A5B-790F-4C19-80EA-32803A5D0C84}"/>
              </a:ext>
            </a:extLst>
          </p:cNvPr>
          <p:cNvSpPr/>
          <p:nvPr/>
        </p:nvSpPr>
        <p:spPr>
          <a:xfrm>
            <a:off x="4367411" y="979970"/>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90" name="Oval 89">
            <a:extLst>
              <a:ext uri="{FF2B5EF4-FFF2-40B4-BE49-F238E27FC236}">
                <a16:creationId xmlns:a16="http://schemas.microsoft.com/office/drawing/2014/main" id="{65402196-776A-4995-88F5-08C7202955B8}"/>
              </a:ext>
            </a:extLst>
          </p:cNvPr>
          <p:cNvSpPr/>
          <p:nvPr/>
        </p:nvSpPr>
        <p:spPr>
          <a:xfrm>
            <a:off x="5426184" y="1419031"/>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91" name="Oval 90">
            <a:extLst>
              <a:ext uri="{FF2B5EF4-FFF2-40B4-BE49-F238E27FC236}">
                <a16:creationId xmlns:a16="http://schemas.microsoft.com/office/drawing/2014/main" id="{98A67746-DC18-4A3D-A0FA-B5BB582233B4}"/>
              </a:ext>
            </a:extLst>
          </p:cNvPr>
          <p:cNvSpPr/>
          <p:nvPr/>
        </p:nvSpPr>
        <p:spPr>
          <a:xfrm>
            <a:off x="6618376" y="845752"/>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93" name="Oval 92">
            <a:extLst>
              <a:ext uri="{FF2B5EF4-FFF2-40B4-BE49-F238E27FC236}">
                <a16:creationId xmlns:a16="http://schemas.microsoft.com/office/drawing/2014/main" id="{DE9181F1-C45F-4F29-A7F7-3AC5640EFD57}"/>
              </a:ext>
            </a:extLst>
          </p:cNvPr>
          <p:cNvSpPr/>
          <p:nvPr/>
        </p:nvSpPr>
        <p:spPr>
          <a:xfrm>
            <a:off x="4189995" y="2210994"/>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94" name="Oval 93">
            <a:extLst>
              <a:ext uri="{FF2B5EF4-FFF2-40B4-BE49-F238E27FC236}">
                <a16:creationId xmlns:a16="http://schemas.microsoft.com/office/drawing/2014/main" id="{CACCA487-67E0-47B7-BC95-1DCD90813BD7}"/>
              </a:ext>
            </a:extLst>
          </p:cNvPr>
          <p:cNvSpPr/>
          <p:nvPr/>
        </p:nvSpPr>
        <p:spPr>
          <a:xfrm>
            <a:off x="7597622" y="1220219"/>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95" name="Oval 94">
            <a:extLst>
              <a:ext uri="{FF2B5EF4-FFF2-40B4-BE49-F238E27FC236}">
                <a16:creationId xmlns:a16="http://schemas.microsoft.com/office/drawing/2014/main" id="{5DDA6F89-337A-4CF3-A43E-40BCACD77B63}"/>
              </a:ext>
            </a:extLst>
          </p:cNvPr>
          <p:cNvSpPr/>
          <p:nvPr/>
        </p:nvSpPr>
        <p:spPr>
          <a:xfrm>
            <a:off x="7237622" y="2742470"/>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96" name="Oval 95">
            <a:extLst>
              <a:ext uri="{FF2B5EF4-FFF2-40B4-BE49-F238E27FC236}">
                <a16:creationId xmlns:a16="http://schemas.microsoft.com/office/drawing/2014/main" id="{1927C5C5-0CED-4777-9AE2-A39BC1992D60}"/>
              </a:ext>
            </a:extLst>
          </p:cNvPr>
          <p:cNvSpPr/>
          <p:nvPr/>
        </p:nvSpPr>
        <p:spPr>
          <a:xfrm>
            <a:off x="6258376" y="2210994"/>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98" name="Oval 97">
            <a:extLst>
              <a:ext uri="{FF2B5EF4-FFF2-40B4-BE49-F238E27FC236}">
                <a16:creationId xmlns:a16="http://schemas.microsoft.com/office/drawing/2014/main" id="{68E37884-DBE7-411D-952D-BB604508ED6F}"/>
              </a:ext>
            </a:extLst>
          </p:cNvPr>
          <p:cNvSpPr/>
          <p:nvPr/>
        </p:nvSpPr>
        <p:spPr>
          <a:xfrm>
            <a:off x="7133450" y="4237752"/>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99" name="Oval 98">
            <a:extLst>
              <a:ext uri="{FF2B5EF4-FFF2-40B4-BE49-F238E27FC236}">
                <a16:creationId xmlns:a16="http://schemas.microsoft.com/office/drawing/2014/main" id="{8A568D8A-0FE9-4A50-BAE6-BB67F2117840}"/>
              </a:ext>
            </a:extLst>
          </p:cNvPr>
          <p:cNvSpPr/>
          <p:nvPr/>
        </p:nvSpPr>
        <p:spPr>
          <a:xfrm>
            <a:off x="8325642" y="3664473"/>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0" name="Oval 99">
            <a:extLst>
              <a:ext uri="{FF2B5EF4-FFF2-40B4-BE49-F238E27FC236}">
                <a16:creationId xmlns:a16="http://schemas.microsoft.com/office/drawing/2014/main" id="{0BE4BFFD-F231-481B-BE44-AEE3A002C812}"/>
              </a:ext>
            </a:extLst>
          </p:cNvPr>
          <p:cNvSpPr/>
          <p:nvPr/>
        </p:nvSpPr>
        <p:spPr>
          <a:xfrm>
            <a:off x="7133450" y="5749715"/>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1" name="Oval 100">
            <a:extLst>
              <a:ext uri="{FF2B5EF4-FFF2-40B4-BE49-F238E27FC236}">
                <a16:creationId xmlns:a16="http://schemas.microsoft.com/office/drawing/2014/main" id="{5690F7DE-E600-4834-B3A8-79A9B31B03F9}"/>
              </a:ext>
            </a:extLst>
          </p:cNvPr>
          <p:cNvSpPr/>
          <p:nvPr/>
        </p:nvSpPr>
        <p:spPr>
          <a:xfrm>
            <a:off x="6213263" y="5029715"/>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2" name="Oval 101">
            <a:extLst>
              <a:ext uri="{FF2B5EF4-FFF2-40B4-BE49-F238E27FC236}">
                <a16:creationId xmlns:a16="http://schemas.microsoft.com/office/drawing/2014/main" id="{A2BE7BB3-C7EE-4C9F-9B21-2D7A8AAC6CD4}"/>
              </a:ext>
            </a:extLst>
          </p:cNvPr>
          <p:cNvSpPr/>
          <p:nvPr/>
        </p:nvSpPr>
        <p:spPr>
          <a:xfrm>
            <a:off x="8944888" y="4497279"/>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4" name="Oval 103">
            <a:extLst>
              <a:ext uri="{FF2B5EF4-FFF2-40B4-BE49-F238E27FC236}">
                <a16:creationId xmlns:a16="http://schemas.microsoft.com/office/drawing/2014/main" id="{D6653AF9-508F-463B-8C40-217E5F7D384D}"/>
              </a:ext>
            </a:extLst>
          </p:cNvPr>
          <p:cNvSpPr/>
          <p:nvPr/>
        </p:nvSpPr>
        <p:spPr>
          <a:xfrm>
            <a:off x="7965642" y="5029715"/>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6" name="Oval 105">
            <a:extLst>
              <a:ext uri="{FF2B5EF4-FFF2-40B4-BE49-F238E27FC236}">
                <a16:creationId xmlns:a16="http://schemas.microsoft.com/office/drawing/2014/main" id="{BB193670-87D3-4831-8177-021AC2C46381}"/>
              </a:ext>
            </a:extLst>
          </p:cNvPr>
          <p:cNvSpPr/>
          <p:nvPr/>
        </p:nvSpPr>
        <p:spPr>
          <a:xfrm>
            <a:off x="9077996" y="1193249"/>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7" name="Oval 106">
            <a:extLst>
              <a:ext uri="{FF2B5EF4-FFF2-40B4-BE49-F238E27FC236}">
                <a16:creationId xmlns:a16="http://schemas.microsoft.com/office/drawing/2014/main" id="{AA908B22-C967-40DE-9B73-FBFE2ACF743C}"/>
              </a:ext>
            </a:extLst>
          </p:cNvPr>
          <p:cNvSpPr/>
          <p:nvPr/>
        </p:nvSpPr>
        <p:spPr>
          <a:xfrm>
            <a:off x="10270188" y="619970"/>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8" name="Oval 107">
            <a:extLst>
              <a:ext uri="{FF2B5EF4-FFF2-40B4-BE49-F238E27FC236}">
                <a16:creationId xmlns:a16="http://schemas.microsoft.com/office/drawing/2014/main" id="{FFF0F343-CF28-420A-A9C2-28773AAC2141}"/>
              </a:ext>
            </a:extLst>
          </p:cNvPr>
          <p:cNvSpPr/>
          <p:nvPr/>
        </p:nvSpPr>
        <p:spPr>
          <a:xfrm>
            <a:off x="9077996" y="2705212"/>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9" name="Oval 108">
            <a:extLst>
              <a:ext uri="{FF2B5EF4-FFF2-40B4-BE49-F238E27FC236}">
                <a16:creationId xmlns:a16="http://schemas.microsoft.com/office/drawing/2014/main" id="{2FF8977B-500D-4E14-BC35-DDFD0F9FA31D}"/>
              </a:ext>
            </a:extLst>
          </p:cNvPr>
          <p:cNvSpPr/>
          <p:nvPr/>
        </p:nvSpPr>
        <p:spPr>
          <a:xfrm>
            <a:off x="8157809" y="1985212"/>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0" name="Oval 109">
            <a:extLst>
              <a:ext uri="{FF2B5EF4-FFF2-40B4-BE49-F238E27FC236}">
                <a16:creationId xmlns:a16="http://schemas.microsoft.com/office/drawing/2014/main" id="{D6C90959-EC13-4D31-A283-C99E4A803C65}"/>
              </a:ext>
            </a:extLst>
          </p:cNvPr>
          <p:cNvSpPr/>
          <p:nvPr/>
        </p:nvSpPr>
        <p:spPr>
          <a:xfrm>
            <a:off x="10889434" y="1452776"/>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1" name="Oval 110">
            <a:extLst>
              <a:ext uri="{FF2B5EF4-FFF2-40B4-BE49-F238E27FC236}">
                <a16:creationId xmlns:a16="http://schemas.microsoft.com/office/drawing/2014/main" id="{11ACD2E4-4210-4F21-B418-66E258B7F044}"/>
              </a:ext>
            </a:extLst>
          </p:cNvPr>
          <p:cNvSpPr/>
          <p:nvPr/>
        </p:nvSpPr>
        <p:spPr>
          <a:xfrm>
            <a:off x="10889434" y="2516688"/>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2" name="Oval 111">
            <a:extLst>
              <a:ext uri="{FF2B5EF4-FFF2-40B4-BE49-F238E27FC236}">
                <a16:creationId xmlns:a16="http://schemas.microsoft.com/office/drawing/2014/main" id="{5592EDD1-2F37-4E5A-B4FD-FDF245ECD1AB}"/>
              </a:ext>
            </a:extLst>
          </p:cNvPr>
          <p:cNvSpPr/>
          <p:nvPr/>
        </p:nvSpPr>
        <p:spPr>
          <a:xfrm>
            <a:off x="9910188" y="1985212"/>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3" name="Oval 112">
            <a:extLst>
              <a:ext uri="{FF2B5EF4-FFF2-40B4-BE49-F238E27FC236}">
                <a16:creationId xmlns:a16="http://schemas.microsoft.com/office/drawing/2014/main" id="{F9132E80-23A2-4A84-85AF-84DCB4431770}"/>
              </a:ext>
            </a:extLst>
          </p:cNvPr>
          <p:cNvSpPr/>
          <p:nvPr/>
        </p:nvSpPr>
        <p:spPr>
          <a:xfrm>
            <a:off x="555009" y="3709032"/>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4" name="Oval 113">
            <a:extLst>
              <a:ext uri="{FF2B5EF4-FFF2-40B4-BE49-F238E27FC236}">
                <a16:creationId xmlns:a16="http://schemas.microsoft.com/office/drawing/2014/main" id="{7087F3B1-7969-4FE0-AC33-DFF966047CA4}"/>
              </a:ext>
            </a:extLst>
          </p:cNvPr>
          <p:cNvSpPr/>
          <p:nvPr/>
        </p:nvSpPr>
        <p:spPr>
          <a:xfrm>
            <a:off x="1174255" y="4541838"/>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5" name="Oval 114">
            <a:extLst>
              <a:ext uri="{FF2B5EF4-FFF2-40B4-BE49-F238E27FC236}">
                <a16:creationId xmlns:a16="http://schemas.microsoft.com/office/drawing/2014/main" id="{400AA499-4CF7-4855-BD5C-8C096B809967}"/>
              </a:ext>
            </a:extLst>
          </p:cNvPr>
          <p:cNvSpPr/>
          <p:nvPr/>
        </p:nvSpPr>
        <p:spPr>
          <a:xfrm>
            <a:off x="1174255" y="5605750"/>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6" name="Oval 115">
            <a:extLst>
              <a:ext uri="{FF2B5EF4-FFF2-40B4-BE49-F238E27FC236}">
                <a16:creationId xmlns:a16="http://schemas.microsoft.com/office/drawing/2014/main" id="{A0C5C8EC-9380-41B8-8881-8B9B1159AC06}"/>
              </a:ext>
            </a:extLst>
          </p:cNvPr>
          <p:cNvSpPr/>
          <p:nvPr/>
        </p:nvSpPr>
        <p:spPr>
          <a:xfrm>
            <a:off x="195009" y="5074274"/>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7" name="Oval 116">
            <a:extLst>
              <a:ext uri="{FF2B5EF4-FFF2-40B4-BE49-F238E27FC236}">
                <a16:creationId xmlns:a16="http://schemas.microsoft.com/office/drawing/2014/main" id="{41E11270-AB1C-460B-8E90-AFE97DF995B9}"/>
              </a:ext>
            </a:extLst>
          </p:cNvPr>
          <p:cNvSpPr/>
          <p:nvPr/>
        </p:nvSpPr>
        <p:spPr>
          <a:xfrm>
            <a:off x="10884398" y="3752021"/>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8" name="Oval 117">
            <a:extLst>
              <a:ext uri="{FF2B5EF4-FFF2-40B4-BE49-F238E27FC236}">
                <a16:creationId xmlns:a16="http://schemas.microsoft.com/office/drawing/2014/main" id="{80FB47B6-ABD0-4D22-8D0C-55DB6B2AA411}"/>
              </a:ext>
            </a:extLst>
          </p:cNvPr>
          <p:cNvSpPr/>
          <p:nvPr/>
        </p:nvSpPr>
        <p:spPr>
          <a:xfrm>
            <a:off x="11143644" y="4790521"/>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9" name="Oval 118">
            <a:extLst>
              <a:ext uri="{FF2B5EF4-FFF2-40B4-BE49-F238E27FC236}">
                <a16:creationId xmlns:a16="http://schemas.microsoft.com/office/drawing/2014/main" id="{431010C6-7213-4AB7-ABFD-0D9FC4CC8AD8}"/>
              </a:ext>
            </a:extLst>
          </p:cNvPr>
          <p:cNvSpPr/>
          <p:nvPr/>
        </p:nvSpPr>
        <p:spPr>
          <a:xfrm>
            <a:off x="11143644" y="5854433"/>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25" name="Oval 124">
            <a:extLst>
              <a:ext uri="{FF2B5EF4-FFF2-40B4-BE49-F238E27FC236}">
                <a16:creationId xmlns:a16="http://schemas.microsoft.com/office/drawing/2014/main" id="{327F19AD-D559-4BAF-89B0-B85035B1632F}"/>
              </a:ext>
            </a:extLst>
          </p:cNvPr>
          <p:cNvSpPr/>
          <p:nvPr/>
        </p:nvSpPr>
        <p:spPr>
          <a:xfrm>
            <a:off x="7338376" y="5319"/>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30" name="Oval 129">
            <a:extLst>
              <a:ext uri="{FF2B5EF4-FFF2-40B4-BE49-F238E27FC236}">
                <a16:creationId xmlns:a16="http://schemas.microsoft.com/office/drawing/2014/main" id="{53D1733E-225E-4FB7-9C5D-CEA0A899FF06}"/>
              </a:ext>
            </a:extLst>
          </p:cNvPr>
          <p:cNvSpPr/>
          <p:nvPr/>
        </p:nvSpPr>
        <p:spPr>
          <a:xfrm>
            <a:off x="5936855" y="83458"/>
            <a:ext cx="720000" cy="720000"/>
          </a:xfrm>
          <a:prstGeom prst="ellipse">
            <a:avLst/>
          </a:prstGeom>
          <a:solidFill>
            <a:srgbClr val="5E38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32" name="Rectangle 131">
            <a:extLst>
              <a:ext uri="{FF2B5EF4-FFF2-40B4-BE49-F238E27FC236}">
                <a16:creationId xmlns:a16="http://schemas.microsoft.com/office/drawing/2014/main" id="{D4AE61AF-A998-4F9B-B1CB-575693084913}"/>
              </a:ext>
            </a:extLst>
          </p:cNvPr>
          <p:cNvSpPr/>
          <p:nvPr/>
        </p:nvSpPr>
        <p:spPr>
          <a:xfrm>
            <a:off x="3698131" y="1767185"/>
            <a:ext cx="4967194" cy="1323439"/>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100" normalizeH="0" baseline="0" noProof="0" dirty="0" smtClean="0">
                <a:ln w="19050">
                  <a:solidFill>
                    <a:srgbClr val="FFFFFF"/>
                  </a:solidFill>
                  <a:prstDash val="solid"/>
                </a:ln>
                <a:solidFill>
                  <a:srgbClr val="FFFFFF"/>
                </a:solidFill>
                <a:effectLst>
                  <a:outerShdw dist="76200" dir="2640000" algn="bl" rotWithShape="0">
                    <a:srgbClr val="5E384D"/>
                  </a:outerShdw>
                </a:effectLst>
                <a:uLnTx/>
                <a:uFillTx/>
                <a:latin typeface="Leelawadee UI" panose="020B0502040204020203" pitchFamily="34" charset="-34"/>
                <a:ea typeface="+mn-ea"/>
                <a:cs typeface="Leelawadee UI" panose="020B0502040204020203" pitchFamily="34" charset="-34"/>
              </a:rPr>
              <a:t>Upstream</a:t>
            </a:r>
            <a:endParaRPr kumimoji="0" lang="en-US" sz="8000" b="1" i="0" u="none" strike="noStrike" kern="1200" cap="none" spc="100" normalizeH="0" baseline="0" noProof="0" dirty="0">
              <a:ln w="19050">
                <a:solidFill>
                  <a:srgbClr val="FFFFFF"/>
                </a:solidFill>
                <a:prstDash val="solid"/>
              </a:ln>
              <a:solidFill>
                <a:srgbClr val="FFFFFF"/>
              </a:solidFill>
              <a:effectLst>
                <a:outerShdw dist="76200" dir="2640000" algn="bl" rotWithShape="0">
                  <a:srgbClr val="5E384D"/>
                </a:outerShdw>
              </a:effectLst>
              <a:uLnTx/>
              <a:uFillTx/>
              <a:latin typeface="Leelawadee UI" panose="020B0502040204020203" pitchFamily="34" charset="-34"/>
              <a:ea typeface="+mn-ea"/>
              <a:cs typeface="Leelawadee UI" panose="020B0502040204020203" pitchFamily="34" charset="-34"/>
            </a:endParaRPr>
          </a:p>
        </p:txBody>
      </p:sp>
      <p:sp>
        <p:nvSpPr>
          <p:cNvPr id="133" name="Rectangle 132">
            <a:extLst>
              <a:ext uri="{FF2B5EF4-FFF2-40B4-BE49-F238E27FC236}">
                <a16:creationId xmlns:a16="http://schemas.microsoft.com/office/drawing/2014/main" id="{AC0E6007-2E07-487B-AC51-A5ABBDE65C43}"/>
              </a:ext>
            </a:extLst>
          </p:cNvPr>
          <p:cNvSpPr/>
          <p:nvPr/>
        </p:nvSpPr>
        <p:spPr>
          <a:xfrm>
            <a:off x="2747764" y="3663903"/>
            <a:ext cx="6867970" cy="646331"/>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100" normalizeH="0" baseline="0" noProof="0" dirty="0">
                <a:ln w="19050">
                  <a:solidFill>
                    <a:srgbClr val="FFFFFF"/>
                  </a:solidFill>
                  <a:prstDash val="solid"/>
                </a:ln>
                <a:solidFill>
                  <a:srgbClr val="FFFFFF"/>
                </a:solidFill>
                <a:effectLst>
                  <a:outerShdw dist="76200" dir="2640000" algn="bl" rotWithShape="0">
                    <a:srgbClr val="5E384D"/>
                  </a:outerShdw>
                </a:effectLst>
                <a:uLnTx/>
                <a:uFillTx/>
                <a:latin typeface="Leelawadee UI" panose="020B0502040204020203" pitchFamily="34" charset="-34"/>
                <a:ea typeface="+mn-ea"/>
                <a:cs typeface="Leelawadee UI" panose="020B0502040204020203" pitchFamily="34" charset="-34"/>
              </a:rPr>
              <a:t>PART 3: How does it happen?</a:t>
            </a:r>
            <a:endParaRPr kumimoji="0" lang="en-US" sz="3600" b="1" i="0" u="none" strike="noStrike" kern="1200" cap="none" spc="100" normalizeH="0" baseline="0" noProof="0" dirty="0">
              <a:ln w="19050">
                <a:solidFill>
                  <a:srgbClr val="FFFFFF"/>
                </a:solidFill>
                <a:prstDash val="solid"/>
              </a:ln>
              <a:solidFill>
                <a:srgbClr val="FFFFFF"/>
              </a:solidFill>
              <a:effectLst>
                <a:outerShdw dist="76200" dir="2640000" algn="bl" rotWithShape="0">
                  <a:srgbClr val="5E384D"/>
                </a:outerShdw>
              </a:effectLst>
              <a:uLnTx/>
              <a:uFillTx/>
              <a:latin typeface="Leelawadee UI" panose="020B0502040204020203" pitchFamily="34" charset="-34"/>
              <a:ea typeface="+mn-ea"/>
              <a:cs typeface="Leelawadee UI" panose="020B0502040204020203" pitchFamily="34" charset="-34"/>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63409" y="4915289"/>
            <a:ext cx="2267716" cy="1627635"/>
          </a:xfrm>
          <a:prstGeom prst="rect">
            <a:avLst/>
          </a:prstGeom>
        </p:spPr>
      </p:pic>
    </p:spTree>
    <p:extLst>
      <p:ext uri="{BB962C8B-B14F-4D97-AF65-F5344CB8AC3E}">
        <p14:creationId xmlns:p14="http://schemas.microsoft.com/office/powerpoint/2010/main" val="3260145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84C6A5-601B-4CE4-9355-1DD16F4E65D5}"/>
              </a:ext>
            </a:extLst>
          </p:cNvPr>
          <p:cNvSpPr/>
          <p:nvPr/>
        </p:nvSpPr>
        <p:spPr>
          <a:xfrm>
            <a:off x="0" y="0"/>
            <a:ext cx="12192000" cy="10896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rPr>
              <a:t>1 – HOW DOES IT HAPPEN?</a:t>
            </a:r>
            <a:endParaRPr kumimoji="0" lang="en-US"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endParaRPr>
          </a:p>
        </p:txBody>
      </p:sp>
      <p:sp>
        <p:nvSpPr>
          <p:cNvPr id="7" name="TextBox 6">
            <a:extLst>
              <a:ext uri="{FF2B5EF4-FFF2-40B4-BE49-F238E27FC236}">
                <a16:creationId xmlns:a16="http://schemas.microsoft.com/office/drawing/2014/main" id="{3D31BA4E-019D-4CE1-A2F5-163653812591}"/>
              </a:ext>
            </a:extLst>
          </p:cNvPr>
          <p:cNvSpPr txBox="1"/>
          <p:nvPr/>
        </p:nvSpPr>
        <p:spPr>
          <a:xfrm>
            <a:off x="5889765" y="1443437"/>
            <a:ext cx="5742792" cy="480131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954F72"/>
                </a:solidFill>
                <a:effectLst/>
                <a:uLnTx/>
                <a:uFillTx/>
                <a:latin typeface="Leelawadee UI" panose="020B0502040204020203" pitchFamily="34" charset="-34"/>
                <a:ea typeface="+mn-ea"/>
                <a:cs typeface="Leelawadee UI" panose="020B0502040204020203" pitchFamily="34" charset="-34"/>
              </a:rPr>
              <a:t>Four pre-conditions to abuse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When working with those who commit sexual offences against children, the Lucy Faithfull Foundation uses a model devised by American sociologist David </a:t>
            </a:r>
            <a:r>
              <a:rPr kumimoji="0" lang="en-US" sz="1600" b="0" i="0" u="none" strike="noStrike" kern="1200" cap="none" spc="0" normalizeH="0" baseline="0" noProof="0" dirty="0" err="1">
                <a:ln>
                  <a:noFill/>
                </a:ln>
                <a:solidFill>
                  <a:srgbClr val="404040"/>
                </a:solidFill>
                <a:effectLst/>
                <a:uLnTx/>
                <a:uFillTx/>
                <a:latin typeface="Leelawadee UI" panose="020B0502040204020203" pitchFamily="34" charset="-34"/>
                <a:ea typeface="+mn-ea"/>
                <a:cs typeface="Leelawadee UI" panose="020B0502040204020203" pitchFamily="34" charset="-34"/>
              </a:rPr>
              <a:t>Finkelhor</a:t>
            </a:r>
            <a:r>
              <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One reason why this model is helpful, is that it does not consider the abuser’s actions in isolation, but also incorporates factors such as the victim and their family as well as social and cultural factors.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This perspective clearly places responsibility with the abuser, but also explores opportunities for others to act and potentially prevent abuse.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Earlier</a:t>
            </a:r>
            <a:r>
              <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 we looked at some of the </a:t>
            </a:r>
            <a:r>
              <a:rPr kumimoji="0" lang="en-US" sz="1600" b="1"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practical and psychological barriers </a:t>
            </a:r>
            <a:r>
              <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that an abuser may face. </a:t>
            </a:r>
            <a:r>
              <a:rPr kumimoji="0" lang="en-GB"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Now we will see how the abuser might overcome those barriers, to go from </a:t>
            </a:r>
            <a:r>
              <a:rPr kumimoji="0" lang="en-GB" sz="1600" b="1"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thoughts </a:t>
            </a:r>
            <a:r>
              <a:rPr kumimoji="0" lang="en-GB"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to </a:t>
            </a:r>
            <a:r>
              <a:rPr kumimoji="0" lang="en-GB" sz="1600" b="1"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actions</a:t>
            </a:r>
            <a:r>
              <a:rPr kumimoji="0" lang="en-GB"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a:t>
            </a:r>
            <a:endPar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p:txBody>
      </p:sp>
      <p:grpSp>
        <p:nvGrpSpPr>
          <p:cNvPr id="34" name="Group 33">
            <a:extLst>
              <a:ext uri="{FF2B5EF4-FFF2-40B4-BE49-F238E27FC236}">
                <a16:creationId xmlns:a16="http://schemas.microsoft.com/office/drawing/2014/main" id="{B54C67AC-E298-4CE8-A95F-50BFCCEBDE02}"/>
              </a:ext>
            </a:extLst>
          </p:cNvPr>
          <p:cNvGrpSpPr/>
          <p:nvPr/>
        </p:nvGrpSpPr>
        <p:grpSpPr>
          <a:xfrm>
            <a:off x="433783" y="1648470"/>
            <a:ext cx="5996079" cy="4978307"/>
            <a:chOff x="433783" y="1648470"/>
            <a:chExt cx="5996079" cy="4978307"/>
          </a:xfrm>
        </p:grpSpPr>
        <p:sp>
          <p:nvSpPr>
            <p:cNvPr id="15" name="Rectangle 14">
              <a:extLst>
                <a:ext uri="{FF2B5EF4-FFF2-40B4-BE49-F238E27FC236}">
                  <a16:creationId xmlns:a16="http://schemas.microsoft.com/office/drawing/2014/main" id="{F35CAD46-C78E-46D8-91A2-A01D2BA40C93}"/>
                </a:ext>
              </a:extLst>
            </p:cNvPr>
            <p:cNvSpPr/>
            <p:nvPr/>
          </p:nvSpPr>
          <p:spPr>
            <a:xfrm>
              <a:off x="433783" y="6365167"/>
              <a:ext cx="5996079" cy="2616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100" b="0" i="0" u="none" strike="noStrike" kern="1200" cap="none" spc="0" normalizeH="0" baseline="0" noProof="0" dirty="0">
                  <a:ln>
                    <a:noFill/>
                  </a:ln>
                  <a:solidFill>
                    <a:srgbClr val="FFFFFF">
                      <a:lumMod val="50000"/>
                    </a:srgbClr>
                  </a:solidFill>
                  <a:effectLst/>
                  <a:uLnTx/>
                  <a:uFillTx/>
                  <a:latin typeface="Leelawadee UI" panose="020B0502040204020203" pitchFamily="34" charset="-34"/>
                  <a:ea typeface="+mn-ea"/>
                  <a:cs typeface="Leelawadee UI" panose="020B0502040204020203" pitchFamily="34" charset="-34"/>
                </a:rPr>
                <a:t>Adapted from: D </a:t>
              </a:r>
              <a:r>
                <a:rPr kumimoji="0" lang="en-US" sz="1100" b="0" i="0" u="none" strike="noStrike" kern="1200" cap="none" spc="0" normalizeH="0" baseline="0" noProof="0" dirty="0" err="1">
                  <a:ln>
                    <a:noFill/>
                  </a:ln>
                  <a:solidFill>
                    <a:srgbClr val="FFFFFF">
                      <a:lumMod val="50000"/>
                    </a:srgbClr>
                  </a:solidFill>
                  <a:effectLst/>
                  <a:uLnTx/>
                  <a:uFillTx/>
                  <a:latin typeface="Leelawadee UI" panose="020B0502040204020203" pitchFamily="34" charset="-34"/>
                  <a:ea typeface="+mn-ea"/>
                  <a:cs typeface="Leelawadee UI" panose="020B0502040204020203" pitchFamily="34" charset="-34"/>
                </a:rPr>
                <a:t>Finkelhor</a:t>
              </a:r>
              <a:r>
                <a:rPr kumimoji="0" lang="en-US" sz="1100" b="0" i="0" u="none" strike="noStrike" kern="1200" cap="none" spc="0" normalizeH="0" baseline="0" noProof="0" dirty="0">
                  <a:ln>
                    <a:noFill/>
                  </a:ln>
                  <a:solidFill>
                    <a:srgbClr val="FFFFFF">
                      <a:lumMod val="50000"/>
                    </a:srgbClr>
                  </a:solidFill>
                  <a:effectLst/>
                  <a:uLnTx/>
                  <a:uFillTx/>
                  <a:latin typeface="Leelawadee UI" panose="020B0502040204020203" pitchFamily="34" charset="-34"/>
                  <a:ea typeface="+mn-ea"/>
                  <a:cs typeface="Leelawadee UI" panose="020B0502040204020203" pitchFamily="34" charset="-34"/>
                </a:rPr>
                <a:t> Child Sexual Abuse: New Theory &amp; Research 1986</a:t>
              </a:r>
            </a:p>
          </p:txBody>
        </p:sp>
        <p:grpSp>
          <p:nvGrpSpPr>
            <p:cNvPr id="33" name="Group 32">
              <a:extLst>
                <a:ext uri="{FF2B5EF4-FFF2-40B4-BE49-F238E27FC236}">
                  <a16:creationId xmlns:a16="http://schemas.microsoft.com/office/drawing/2014/main" id="{3EA7A8CE-27FD-4136-AD03-876457297331}"/>
                </a:ext>
              </a:extLst>
            </p:cNvPr>
            <p:cNvGrpSpPr/>
            <p:nvPr/>
          </p:nvGrpSpPr>
          <p:grpSpPr>
            <a:xfrm>
              <a:off x="617282" y="1648470"/>
              <a:ext cx="4330800" cy="4577936"/>
              <a:chOff x="617282" y="1648470"/>
              <a:chExt cx="4330800" cy="4577936"/>
            </a:xfrm>
          </p:grpSpPr>
          <p:grpSp>
            <p:nvGrpSpPr>
              <p:cNvPr id="28" name="Group 27">
                <a:extLst>
                  <a:ext uri="{FF2B5EF4-FFF2-40B4-BE49-F238E27FC236}">
                    <a16:creationId xmlns:a16="http://schemas.microsoft.com/office/drawing/2014/main" id="{8C83E01B-E284-4794-9706-910666D38F88}"/>
                  </a:ext>
                </a:extLst>
              </p:cNvPr>
              <p:cNvGrpSpPr/>
              <p:nvPr/>
            </p:nvGrpSpPr>
            <p:grpSpPr>
              <a:xfrm>
                <a:off x="617282" y="1648470"/>
                <a:ext cx="4330800" cy="4577936"/>
                <a:chOff x="617282" y="1648470"/>
                <a:chExt cx="4330800" cy="4577936"/>
              </a:xfrm>
            </p:grpSpPr>
            <p:grpSp>
              <p:nvGrpSpPr>
                <p:cNvPr id="26" name="Group 25">
                  <a:extLst>
                    <a:ext uri="{FF2B5EF4-FFF2-40B4-BE49-F238E27FC236}">
                      <a16:creationId xmlns:a16="http://schemas.microsoft.com/office/drawing/2014/main" id="{BC1722C7-643D-4AD7-AC9A-79A738764E58}"/>
                    </a:ext>
                  </a:extLst>
                </p:cNvPr>
                <p:cNvGrpSpPr/>
                <p:nvPr/>
              </p:nvGrpSpPr>
              <p:grpSpPr>
                <a:xfrm>
                  <a:off x="617282" y="1648470"/>
                  <a:ext cx="4330800" cy="4577936"/>
                  <a:chOff x="617282" y="1648470"/>
                  <a:chExt cx="4330800" cy="4577936"/>
                </a:xfrm>
              </p:grpSpPr>
              <p:grpSp>
                <p:nvGrpSpPr>
                  <p:cNvPr id="24" name="Group 23">
                    <a:extLst>
                      <a:ext uri="{FF2B5EF4-FFF2-40B4-BE49-F238E27FC236}">
                        <a16:creationId xmlns:a16="http://schemas.microsoft.com/office/drawing/2014/main" id="{6D51FC04-AA55-47AF-9943-2C424157DF5E}"/>
                      </a:ext>
                    </a:extLst>
                  </p:cNvPr>
                  <p:cNvGrpSpPr/>
                  <p:nvPr/>
                </p:nvGrpSpPr>
                <p:grpSpPr>
                  <a:xfrm>
                    <a:off x="617779" y="1648470"/>
                    <a:ext cx="4329807" cy="4329807"/>
                    <a:chOff x="612582" y="1648470"/>
                    <a:chExt cx="4329807" cy="4329807"/>
                  </a:xfrm>
                </p:grpSpPr>
                <p:sp>
                  <p:nvSpPr>
                    <p:cNvPr id="4" name="Oval 3">
                      <a:extLst>
                        <a:ext uri="{FF2B5EF4-FFF2-40B4-BE49-F238E27FC236}">
                          <a16:creationId xmlns:a16="http://schemas.microsoft.com/office/drawing/2014/main" id="{00F24EC2-0F02-4CC3-8558-F80E2D831F32}"/>
                        </a:ext>
                      </a:extLst>
                    </p:cNvPr>
                    <p:cNvSpPr/>
                    <p:nvPr/>
                  </p:nvSpPr>
                  <p:spPr>
                    <a:xfrm>
                      <a:off x="612582" y="1648470"/>
                      <a:ext cx="4329807" cy="4329807"/>
                    </a:xfrm>
                    <a:prstGeom prst="ellipse">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B78A9FA9-0199-4AFD-86F1-F3EA40129FCC}"/>
                        </a:ext>
                      </a:extLst>
                    </p:cNvPr>
                    <p:cNvSpPr/>
                    <p:nvPr/>
                  </p:nvSpPr>
                  <p:spPr>
                    <a:xfrm>
                      <a:off x="1006201" y="2042089"/>
                      <a:ext cx="3542569" cy="3542569"/>
                    </a:xfrm>
                    <a:prstGeom prst="ellipse">
                      <a:avLst/>
                    </a:prstGeom>
                    <a:solidFill>
                      <a:schemeClr val="accent1">
                        <a:lumMod val="60000"/>
                        <a:lumOff val="4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9" name="Oval 8">
                      <a:extLst>
                        <a:ext uri="{FF2B5EF4-FFF2-40B4-BE49-F238E27FC236}">
                          <a16:creationId xmlns:a16="http://schemas.microsoft.com/office/drawing/2014/main" id="{23FAA974-93A3-4EBC-A174-AA709D457E2E}"/>
                        </a:ext>
                      </a:extLst>
                    </p:cNvPr>
                    <p:cNvSpPr/>
                    <p:nvPr/>
                  </p:nvSpPr>
                  <p:spPr>
                    <a:xfrm>
                      <a:off x="1399819" y="2435707"/>
                      <a:ext cx="2755332" cy="2755332"/>
                    </a:xfrm>
                    <a:prstGeom prst="ellipse">
                      <a:avLst/>
                    </a:prstGeom>
                    <a:solidFill>
                      <a:schemeClr val="accent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 name="Oval 9">
                      <a:extLst>
                        <a:ext uri="{FF2B5EF4-FFF2-40B4-BE49-F238E27FC236}">
                          <a16:creationId xmlns:a16="http://schemas.microsoft.com/office/drawing/2014/main" id="{00791676-23AA-47B1-BDB6-85ED087290D1}"/>
                        </a:ext>
                      </a:extLst>
                    </p:cNvPr>
                    <p:cNvSpPr/>
                    <p:nvPr/>
                  </p:nvSpPr>
                  <p:spPr>
                    <a:xfrm>
                      <a:off x="1793438" y="2829326"/>
                      <a:ext cx="1968094" cy="1968094"/>
                    </a:xfrm>
                    <a:prstGeom prst="ellipse">
                      <a:avLst/>
                    </a:prstGeom>
                    <a:solidFill>
                      <a:schemeClr val="accent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1A0337C2-F591-4B5D-B722-4259986D9651}"/>
                        </a:ext>
                      </a:extLst>
                    </p:cNvPr>
                    <p:cNvSpPr/>
                    <p:nvPr/>
                  </p:nvSpPr>
                  <p:spPr>
                    <a:xfrm>
                      <a:off x="2187057" y="3222945"/>
                      <a:ext cx="1180856" cy="1180856"/>
                    </a:xfrm>
                    <a:prstGeom prst="ellipse">
                      <a:avLst/>
                    </a:prstGeom>
                    <a:solidFill>
                      <a:schemeClr val="accent1">
                        <a:lumMod val="5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0FA671F2-43EA-4E00-801E-85D9BA752EF5}"/>
                        </a:ext>
                      </a:extLst>
                    </p:cNvPr>
                    <p:cNvSpPr/>
                    <p:nvPr/>
                  </p:nvSpPr>
                  <p:spPr>
                    <a:xfrm>
                      <a:off x="2580676" y="3616564"/>
                      <a:ext cx="393619" cy="393619"/>
                    </a:xfrm>
                    <a:prstGeom prst="ellipse">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grpSp>
                <p:nvGrpSpPr>
                  <p:cNvPr id="23" name="Group 22">
                    <a:extLst>
                      <a:ext uri="{FF2B5EF4-FFF2-40B4-BE49-F238E27FC236}">
                        <a16:creationId xmlns:a16="http://schemas.microsoft.com/office/drawing/2014/main" id="{56FA9AE2-CB85-4CE7-9C54-47B4BFCA750C}"/>
                      </a:ext>
                    </a:extLst>
                  </p:cNvPr>
                  <p:cNvGrpSpPr/>
                  <p:nvPr/>
                </p:nvGrpSpPr>
                <p:grpSpPr>
                  <a:xfrm>
                    <a:off x="617282" y="1895606"/>
                    <a:ext cx="4330800" cy="4330800"/>
                    <a:chOff x="621982" y="1895606"/>
                    <a:chExt cx="4330800" cy="4330800"/>
                  </a:xfrm>
                </p:grpSpPr>
                <p:sp>
                  <p:nvSpPr>
                    <p:cNvPr id="18" name="Rectangle 17">
                      <a:extLst>
                        <a:ext uri="{FF2B5EF4-FFF2-40B4-BE49-F238E27FC236}">
                          <a16:creationId xmlns:a16="http://schemas.microsoft.com/office/drawing/2014/main" id="{2798ACC1-161E-4241-8623-CD0521FD2B69}"/>
                        </a:ext>
                      </a:extLst>
                    </p:cNvPr>
                    <p:cNvSpPr>
                      <a:spLocks noChangeAspect="1"/>
                    </p:cNvSpPr>
                    <p:nvPr/>
                  </p:nvSpPr>
                  <p:spPr>
                    <a:xfrm rot="16200000">
                      <a:off x="621982" y="1895606"/>
                      <a:ext cx="4330800" cy="4330800"/>
                    </a:xfrm>
                    <a:prstGeom prst="rect">
                      <a:avLst/>
                    </a:prstGeom>
                    <a:noFill/>
                  </p:spPr>
                  <p:txBody>
                    <a:bodyPr wrap="none" lIns="91440" tIns="45720" rIns="91440" bIns="45720">
                      <a:prstTxWarp prst="textCircl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w="0"/>
                          <a:solidFill>
                            <a:srgbClr val="FFFFFF">
                              <a:lumMod val="65000"/>
                            </a:srgbClr>
                          </a:solidFill>
                          <a:effectLst/>
                          <a:uLnTx/>
                          <a:uFillTx/>
                          <a:latin typeface="Leelawadee UI" panose="020B0502040204020203" pitchFamily="34" charset="-34"/>
                          <a:ea typeface="+mn-ea"/>
                          <a:cs typeface="Leelawadee UI" panose="020B0502040204020203" pitchFamily="34" charset="-34"/>
                        </a:rPr>
                        <a:t>THOUGHTS</a:t>
                      </a:r>
                    </a:p>
                  </p:txBody>
                </p:sp>
                <p:sp>
                  <p:nvSpPr>
                    <p:cNvPr id="19" name="Rectangle 18">
                      <a:extLst>
                        <a:ext uri="{FF2B5EF4-FFF2-40B4-BE49-F238E27FC236}">
                          <a16:creationId xmlns:a16="http://schemas.microsoft.com/office/drawing/2014/main" id="{73DAF997-A21F-4409-BC7A-46AAE5BFF683}"/>
                        </a:ext>
                      </a:extLst>
                    </p:cNvPr>
                    <p:cNvSpPr>
                      <a:spLocks noChangeAspect="1"/>
                    </p:cNvSpPr>
                    <p:nvPr/>
                  </p:nvSpPr>
                  <p:spPr>
                    <a:xfrm rot="16200000">
                      <a:off x="1077382" y="2289235"/>
                      <a:ext cx="3420000" cy="3420000"/>
                    </a:xfrm>
                    <a:prstGeom prst="rect">
                      <a:avLst/>
                    </a:prstGeom>
                    <a:noFill/>
                  </p:spPr>
                  <p:txBody>
                    <a:bodyPr wrap="none" lIns="91440" tIns="45720" rIns="91440" bIns="45720">
                      <a:prstTxWarp prst="textCircl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w="0"/>
                          <a:solidFill>
                            <a:srgbClr val="FFFFFF">
                              <a:lumMod val="85000"/>
                            </a:srgbClr>
                          </a:solidFill>
                          <a:effectLst/>
                          <a:uLnTx/>
                          <a:uFillTx/>
                          <a:latin typeface="Leelawadee UI" panose="020B0502040204020203" pitchFamily="34" charset="-34"/>
                          <a:ea typeface="+mn-ea"/>
                          <a:cs typeface="Leelawadee UI" panose="020B0502040204020203" pitchFamily="34" charset="-34"/>
                        </a:rPr>
                        <a:t>M</a:t>
                      </a:r>
                      <a:r>
                        <a:rPr kumimoji="0" lang="en-US" sz="1200" b="0" i="0" u="none" strike="noStrike" kern="1200" cap="none" spc="0" normalizeH="0" baseline="0" noProof="0" dirty="0">
                          <a:ln w="0"/>
                          <a:solidFill>
                            <a:srgbClr val="FFFFFF">
                              <a:lumMod val="85000"/>
                            </a:srgbClr>
                          </a:solidFill>
                          <a:effectLst/>
                          <a:uLnTx/>
                          <a:uFillTx/>
                          <a:latin typeface="Leelawadee UI" panose="020B0502040204020203" pitchFamily="34" charset="-34"/>
                          <a:ea typeface="+mn-ea"/>
                          <a:cs typeface="Leelawadee UI" panose="020B0502040204020203" pitchFamily="34" charset="-34"/>
                        </a:rPr>
                        <a:t>OTIVATION</a:t>
                      </a:r>
                    </a:p>
                  </p:txBody>
                </p:sp>
                <p:sp>
                  <p:nvSpPr>
                    <p:cNvPr id="20" name="Rectangle 19">
                      <a:extLst>
                        <a:ext uri="{FF2B5EF4-FFF2-40B4-BE49-F238E27FC236}">
                          <a16:creationId xmlns:a16="http://schemas.microsoft.com/office/drawing/2014/main" id="{66F7EAEC-2769-470C-A128-4F30FBC850BA}"/>
                        </a:ext>
                      </a:extLst>
                    </p:cNvPr>
                    <p:cNvSpPr>
                      <a:spLocks noChangeAspect="1"/>
                    </p:cNvSpPr>
                    <p:nvPr/>
                  </p:nvSpPr>
                  <p:spPr>
                    <a:xfrm rot="16200000">
                      <a:off x="1473381" y="2674357"/>
                      <a:ext cx="2628000" cy="2628000"/>
                    </a:xfrm>
                    <a:prstGeom prst="rect">
                      <a:avLst/>
                    </a:prstGeom>
                    <a:noFill/>
                  </p:spPr>
                  <p:txBody>
                    <a:bodyPr wrap="none" lIns="91440" tIns="45720" rIns="91440" bIns="45720">
                      <a:prstTxWarp prst="textCircl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w="0"/>
                          <a:solidFill>
                            <a:srgbClr val="FFFFFF">
                              <a:lumMod val="85000"/>
                            </a:srgbClr>
                          </a:solidFill>
                          <a:effectLst/>
                          <a:uLnTx/>
                          <a:uFillTx/>
                          <a:latin typeface="Leelawadee UI" panose="020B0502040204020203" pitchFamily="34" charset="-34"/>
                          <a:ea typeface="+mn-ea"/>
                          <a:cs typeface="Leelawadee UI" panose="020B0502040204020203" pitchFamily="34" charset="-34"/>
                        </a:rPr>
                        <a:t>CONSCIENCE</a:t>
                      </a:r>
                      <a:endParaRPr kumimoji="0" lang="en-US" sz="1200" b="0" i="0" u="none" strike="noStrike" kern="1200" cap="none" spc="0" normalizeH="0" baseline="0" noProof="0" dirty="0">
                        <a:ln w="0"/>
                        <a:solidFill>
                          <a:srgbClr val="FFFFFF">
                            <a:lumMod val="85000"/>
                          </a:srgbClr>
                        </a:solidFill>
                        <a:effectLst/>
                        <a:uLnTx/>
                        <a:uFillTx/>
                        <a:latin typeface="Leelawadee UI" panose="020B0502040204020203" pitchFamily="34" charset="-34"/>
                        <a:ea typeface="+mn-ea"/>
                        <a:cs typeface="Leelawadee UI" panose="020B0502040204020203" pitchFamily="34" charset="-34"/>
                      </a:endParaRPr>
                    </a:p>
                  </p:txBody>
                </p:sp>
                <p:sp>
                  <p:nvSpPr>
                    <p:cNvPr id="21" name="Rectangle 20">
                      <a:extLst>
                        <a:ext uri="{FF2B5EF4-FFF2-40B4-BE49-F238E27FC236}">
                          <a16:creationId xmlns:a16="http://schemas.microsoft.com/office/drawing/2014/main" id="{39066A38-9114-40A4-B200-3C7E892CAD7A}"/>
                        </a:ext>
                      </a:extLst>
                    </p:cNvPr>
                    <p:cNvSpPr>
                      <a:spLocks noChangeAspect="1"/>
                    </p:cNvSpPr>
                    <p:nvPr/>
                  </p:nvSpPr>
                  <p:spPr>
                    <a:xfrm rot="16200000">
                      <a:off x="2103381" y="3039347"/>
                      <a:ext cx="1368000" cy="1368000"/>
                    </a:xfrm>
                    <a:prstGeom prst="rect">
                      <a:avLst/>
                    </a:prstGeom>
                    <a:noFill/>
                  </p:spPr>
                  <p:txBody>
                    <a:bodyPr wrap="none" lIns="91440" tIns="45720" rIns="91440" bIns="45720">
                      <a:prstTxWarp prst="textCircl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w="0"/>
                          <a:solidFill>
                            <a:srgbClr val="FFFFFF">
                              <a:lumMod val="85000"/>
                            </a:srgbClr>
                          </a:solidFill>
                          <a:effectLst/>
                          <a:uLnTx/>
                          <a:uFillTx/>
                          <a:latin typeface="Leelawadee UI" panose="020B0502040204020203" pitchFamily="34" charset="-34"/>
                          <a:ea typeface="+mn-ea"/>
                          <a:cs typeface="Leelawadee UI" panose="020B0502040204020203" pitchFamily="34" charset="-34"/>
                        </a:rPr>
                        <a:t>OPPORTUNITY</a:t>
                      </a:r>
                      <a:endParaRPr kumimoji="0" lang="en-US" sz="1200" b="0" i="0" u="none" strike="noStrike" kern="1200" cap="none" spc="0" normalizeH="0" baseline="0" noProof="0" dirty="0">
                        <a:ln w="0"/>
                        <a:solidFill>
                          <a:srgbClr val="FFFFFF">
                            <a:lumMod val="85000"/>
                          </a:srgbClr>
                        </a:solidFill>
                        <a:effectLst/>
                        <a:uLnTx/>
                        <a:uFillTx/>
                        <a:latin typeface="Leelawadee UI" panose="020B0502040204020203" pitchFamily="34" charset="-34"/>
                        <a:ea typeface="+mn-ea"/>
                        <a:cs typeface="Leelawadee UI" panose="020B0502040204020203" pitchFamily="34" charset="-34"/>
                      </a:endParaRPr>
                    </a:p>
                  </p:txBody>
                </p:sp>
                <p:sp>
                  <p:nvSpPr>
                    <p:cNvPr id="27" name="Rectangle 26">
                      <a:extLst>
                        <a:ext uri="{FF2B5EF4-FFF2-40B4-BE49-F238E27FC236}">
                          <a16:creationId xmlns:a16="http://schemas.microsoft.com/office/drawing/2014/main" id="{8240E04B-457E-4A44-82D8-0419C3A28CB9}"/>
                        </a:ext>
                      </a:extLst>
                    </p:cNvPr>
                    <p:cNvSpPr>
                      <a:spLocks noChangeAspect="1"/>
                    </p:cNvSpPr>
                    <p:nvPr/>
                  </p:nvSpPr>
                  <p:spPr>
                    <a:xfrm rot="16200000">
                      <a:off x="2427381" y="3444149"/>
                      <a:ext cx="720000" cy="720000"/>
                    </a:xfrm>
                    <a:prstGeom prst="rect">
                      <a:avLst/>
                    </a:prstGeom>
                    <a:noFill/>
                  </p:spPr>
                  <p:txBody>
                    <a:bodyPr wrap="none" lIns="91440" tIns="45720" rIns="91440" bIns="45720">
                      <a:prstTxWarp prst="textCircl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w="0"/>
                          <a:solidFill>
                            <a:srgbClr val="FFFFFF">
                              <a:lumMod val="85000"/>
                            </a:srgbClr>
                          </a:solidFill>
                          <a:effectLst/>
                          <a:uLnTx/>
                          <a:uFillTx/>
                          <a:latin typeface="Leelawadee UI" panose="020B0502040204020203" pitchFamily="34" charset="-34"/>
                          <a:ea typeface="+mn-ea"/>
                          <a:cs typeface="Leelawadee UI" panose="020B0502040204020203" pitchFamily="34" charset="-34"/>
                        </a:rPr>
                        <a:t>RESISTANCE</a:t>
                      </a:r>
                      <a:endParaRPr kumimoji="0" lang="en-US" sz="1200" b="0" i="0" u="none" strike="noStrike" kern="1200" cap="none" spc="0" normalizeH="0" baseline="0" noProof="0" dirty="0">
                        <a:ln w="0"/>
                        <a:solidFill>
                          <a:srgbClr val="FFFFFF">
                            <a:lumMod val="85000"/>
                          </a:srgbClr>
                        </a:solidFill>
                        <a:effectLst/>
                        <a:uLnTx/>
                        <a:uFillTx/>
                        <a:latin typeface="Leelawadee UI" panose="020B0502040204020203" pitchFamily="34" charset="-34"/>
                        <a:ea typeface="+mn-ea"/>
                        <a:cs typeface="Leelawadee UI" panose="020B0502040204020203" pitchFamily="34" charset="-34"/>
                      </a:endParaRPr>
                    </a:p>
                  </p:txBody>
                </p:sp>
              </p:grpSp>
            </p:grpSp>
            <p:pic>
              <p:nvPicPr>
                <p:cNvPr id="14" name="Picture 2" descr="Image result for child icon">
                  <a:extLst>
                    <a:ext uri="{FF2B5EF4-FFF2-40B4-BE49-F238E27FC236}">
                      <a16:creationId xmlns:a16="http://schemas.microsoft.com/office/drawing/2014/main" id="{282E411B-3B59-46A5-9C54-88F6BCDB436B}"/>
                    </a:ext>
                  </a:extLst>
                </p:cNvPr>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5853" t="1805" r="23703" b="66157"/>
                <a:stretch/>
              </p:blipFill>
              <p:spPr bwMode="auto">
                <a:xfrm>
                  <a:off x="2670581" y="3628492"/>
                  <a:ext cx="224202" cy="366965"/>
                </a:xfrm>
                <a:prstGeom prst="rect">
                  <a:avLst/>
                </a:prstGeom>
                <a:noFill/>
                <a:extLst>
                  <a:ext uri="{909E8E84-426E-40DD-AFC4-6F175D3DCCD1}">
                    <a14:hiddenFill xmlns:a14="http://schemas.microsoft.com/office/drawing/2010/main">
                      <a:solidFill>
                        <a:srgbClr val="FFFFFF"/>
                      </a:solidFill>
                    </a14:hiddenFill>
                  </a:ext>
                </a:extLst>
              </p:spPr>
            </p:pic>
          </p:grpSp>
          <p:sp>
            <p:nvSpPr>
              <p:cNvPr id="29" name="TextBox 28">
                <a:extLst>
                  <a:ext uri="{FF2B5EF4-FFF2-40B4-BE49-F238E27FC236}">
                    <a16:creationId xmlns:a16="http://schemas.microsoft.com/office/drawing/2014/main" id="{39E03BF0-59A2-4422-B42F-9875779E46AE}"/>
                  </a:ext>
                </a:extLst>
              </p:cNvPr>
              <p:cNvSpPr txBox="1"/>
              <p:nvPr/>
            </p:nvSpPr>
            <p:spPr>
              <a:xfrm>
                <a:off x="2628227" y="5252253"/>
                <a:ext cx="30891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FFFFFF">
                        <a:lumMod val="85000"/>
                      </a:srgbClr>
                    </a:solidFill>
                    <a:effectLst/>
                    <a:uLnTx/>
                    <a:uFillTx/>
                    <a:latin typeface="Leelawadee UI" panose="020B0502040204020203" pitchFamily="34" charset="-34"/>
                    <a:ea typeface="+mn-ea"/>
                    <a:cs typeface="Leelawadee UI" panose="020B0502040204020203" pitchFamily="34" charset="-34"/>
                  </a:rPr>
                  <a:t>1</a:t>
                </a:r>
                <a:endParaRPr kumimoji="0" lang="en-US" sz="1200" b="0" i="0" u="none" strike="noStrike" kern="1200" cap="none" spc="0" normalizeH="0" baseline="0" noProof="0" dirty="0">
                  <a:ln>
                    <a:noFill/>
                  </a:ln>
                  <a:solidFill>
                    <a:srgbClr val="FFFFFF">
                      <a:lumMod val="85000"/>
                    </a:srgbClr>
                  </a:solidFill>
                  <a:effectLst/>
                  <a:uLnTx/>
                  <a:uFillTx/>
                  <a:latin typeface="Leelawadee UI" panose="020B0502040204020203" pitchFamily="34" charset="-34"/>
                  <a:ea typeface="+mn-ea"/>
                  <a:cs typeface="Leelawadee UI" panose="020B0502040204020203" pitchFamily="34" charset="-34"/>
                </a:endParaRPr>
              </a:p>
            </p:txBody>
          </p:sp>
          <p:sp>
            <p:nvSpPr>
              <p:cNvPr id="30" name="TextBox 29">
                <a:extLst>
                  <a:ext uri="{FF2B5EF4-FFF2-40B4-BE49-F238E27FC236}">
                    <a16:creationId xmlns:a16="http://schemas.microsoft.com/office/drawing/2014/main" id="{128F9E53-FCF0-4037-8AE6-1A5165EA7E55}"/>
                  </a:ext>
                </a:extLst>
              </p:cNvPr>
              <p:cNvSpPr txBox="1"/>
              <p:nvPr/>
            </p:nvSpPr>
            <p:spPr>
              <a:xfrm>
                <a:off x="2628227" y="4860096"/>
                <a:ext cx="30891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FFFFFF">
                        <a:lumMod val="85000"/>
                      </a:srgbClr>
                    </a:solidFill>
                    <a:effectLst/>
                    <a:uLnTx/>
                    <a:uFillTx/>
                    <a:latin typeface="Leelawadee UI" panose="020B0502040204020203" pitchFamily="34" charset="-34"/>
                    <a:ea typeface="+mn-ea"/>
                    <a:cs typeface="Leelawadee UI" panose="020B0502040204020203" pitchFamily="34" charset="-34"/>
                  </a:rPr>
                  <a:t>2</a:t>
                </a:r>
                <a:endParaRPr kumimoji="0" lang="en-US" sz="1200" b="0" i="0" u="none" strike="noStrike" kern="1200" cap="none" spc="0" normalizeH="0" baseline="0" noProof="0" dirty="0">
                  <a:ln>
                    <a:noFill/>
                  </a:ln>
                  <a:solidFill>
                    <a:srgbClr val="FFFFFF">
                      <a:lumMod val="85000"/>
                    </a:srgbClr>
                  </a:solidFill>
                  <a:effectLst/>
                  <a:uLnTx/>
                  <a:uFillTx/>
                  <a:latin typeface="Leelawadee UI" panose="020B0502040204020203" pitchFamily="34" charset="-34"/>
                  <a:ea typeface="+mn-ea"/>
                  <a:cs typeface="Leelawadee UI" panose="020B0502040204020203" pitchFamily="34" charset="-34"/>
                </a:endParaRPr>
              </a:p>
            </p:txBody>
          </p:sp>
          <p:sp>
            <p:nvSpPr>
              <p:cNvPr id="31" name="TextBox 30">
                <a:extLst>
                  <a:ext uri="{FF2B5EF4-FFF2-40B4-BE49-F238E27FC236}">
                    <a16:creationId xmlns:a16="http://schemas.microsoft.com/office/drawing/2014/main" id="{CDA2B144-EADF-4444-B9A1-D7476A3C5EAE}"/>
                  </a:ext>
                </a:extLst>
              </p:cNvPr>
              <p:cNvSpPr txBox="1"/>
              <p:nvPr/>
            </p:nvSpPr>
            <p:spPr>
              <a:xfrm>
                <a:off x="2628227" y="4467938"/>
                <a:ext cx="30891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FFFFFF">
                        <a:lumMod val="85000"/>
                      </a:srgbClr>
                    </a:solidFill>
                    <a:effectLst/>
                    <a:uLnTx/>
                    <a:uFillTx/>
                    <a:latin typeface="Leelawadee UI" panose="020B0502040204020203" pitchFamily="34" charset="-34"/>
                    <a:ea typeface="+mn-ea"/>
                    <a:cs typeface="Leelawadee UI" panose="020B0502040204020203" pitchFamily="34" charset="-34"/>
                  </a:rPr>
                  <a:t>3</a:t>
                </a:r>
                <a:endParaRPr kumimoji="0" lang="en-US" sz="1200" b="0" i="0" u="none" strike="noStrike" kern="1200" cap="none" spc="0" normalizeH="0" baseline="0" noProof="0" dirty="0">
                  <a:ln>
                    <a:noFill/>
                  </a:ln>
                  <a:solidFill>
                    <a:srgbClr val="FFFFFF">
                      <a:lumMod val="85000"/>
                    </a:srgbClr>
                  </a:solidFill>
                  <a:effectLst/>
                  <a:uLnTx/>
                  <a:uFillTx/>
                  <a:latin typeface="Leelawadee UI" panose="020B0502040204020203" pitchFamily="34" charset="-34"/>
                  <a:ea typeface="+mn-ea"/>
                  <a:cs typeface="Leelawadee UI" panose="020B0502040204020203" pitchFamily="34" charset="-34"/>
                </a:endParaRPr>
              </a:p>
            </p:txBody>
          </p:sp>
          <p:sp>
            <p:nvSpPr>
              <p:cNvPr id="32" name="TextBox 31">
                <a:extLst>
                  <a:ext uri="{FF2B5EF4-FFF2-40B4-BE49-F238E27FC236}">
                    <a16:creationId xmlns:a16="http://schemas.microsoft.com/office/drawing/2014/main" id="{D70CBACD-8436-4F4E-BB6B-6A91578CA076}"/>
                  </a:ext>
                </a:extLst>
              </p:cNvPr>
              <p:cNvSpPr txBox="1"/>
              <p:nvPr/>
            </p:nvSpPr>
            <p:spPr>
              <a:xfrm>
                <a:off x="2628227" y="4075780"/>
                <a:ext cx="30891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FFFFFF">
                        <a:lumMod val="85000"/>
                      </a:srgbClr>
                    </a:solidFill>
                    <a:effectLst/>
                    <a:uLnTx/>
                    <a:uFillTx/>
                    <a:latin typeface="Leelawadee UI" panose="020B0502040204020203" pitchFamily="34" charset="-34"/>
                    <a:ea typeface="+mn-ea"/>
                    <a:cs typeface="Leelawadee UI" panose="020B0502040204020203" pitchFamily="34" charset="-34"/>
                  </a:rPr>
                  <a:t>4</a:t>
                </a:r>
                <a:endParaRPr kumimoji="0" lang="en-US" sz="1200" b="0" i="0" u="none" strike="noStrike" kern="1200" cap="none" spc="0" normalizeH="0" baseline="0" noProof="0" dirty="0">
                  <a:ln>
                    <a:noFill/>
                  </a:ln>
                  <a:solidFill>
                    <a:srgbClr val="FFFFFF">
                      <a:lumMod val="85000"/>
                    </a:srgbClr>
                  </a:solidFill>
                  <a:effectLst/>
                  <a:uLnTx/>
                  <a:uFillTx/>
                  <a:latin typeface="Leelawadee UI" panose="020B0502040204020203" pitchFamily="34" charset="-34"/>
                  <a:ea typeface="+mn-ea"/>
                  <a:cs typeface="Leelawadee UI" panose="020B0502040204020203" pitchFamily="34" charset="-34"/>
                </a:endParaRPr>
              </a:p>
            </p:txBody>
          </p:sp>
        </p:grpSp>
      </p:grpSp>
    </p:spTree>
    <p:extLst>
      <p:ext uri="{BB962C8B-B14F-4D97-AF65-F5344CB8AC3E}">
        <p14:creationId xmlns:p14="http://schemas.microsoft.com/office/powerpoint/2010/main" val="4124166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84C6A5-601B-4CE4-9355-1DD16F4E65D5}"/>
              </a:ext>
            </a:extLst>
          </p:cNvPr>
          <p:cNvSpPr/>
          <p:nvPr/>
        </p:nvSpPr>
        <p:spPr>
          <a:xfrm>
            <a:off x="0" y="0"/>
            <a:ext cx="12192000" cy="10896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rPr>
              <a:t>1 – HOW DOES IT HAPPEN?</a:t>
            </a:r>
            <a:endParaRPr kumimoji="0" lang="en-US"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endParaRPr>
          </a:p>
        </p:txBody>
      </p:sp>
      <p:sp>
        <p:nvSpPr>
          <p:cNvPr id="7" name="TextBox 6">
            <a:extLst>
              <a:ext uri="{FF2B5EF4-FFF2-40B4-BE49-F238E27FC236}">
                <a16:creationId xmlns:a16="http://schemas.microsoft.com/office/drawing/2014/main" id="{3D31BA4E-019D-4CE1-A2F5-163653812591}"/>
              </a:ext>
            </a:extLst>
          </p:cNvPr>
          <p:cNvSpPr txBox="1"/>
          <p:nvPr/>
        </p:nvSpPr>
        <p:spPr>
          <a:xfrm>
            <a:off x="5889765" y="1497582"/>
            <a:ext cx="5812240" cy="501675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954F72"/>
                </a:solidFill>
                <a:effectLst/>
                <a:uLnTx/>
                <a:uFillTx/>
                <a:latin typeface="Leelawadee UI" panose="020B0502040204020203" pitchFamily="34" charset="-34"/>
                <a:ea typeface="+mn-ea"/>
                <a:cs typeface="Leelawadee UI" panose="020B0502040204020203" pitchFamily="34" charset="-34"/>
              </a:rPr>
              <a:t>1. MOTIVATION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1"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S</a:t>
            </a:r>
            <a:r>
              <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imply having a thought about sexually abusing a child is not the same as wanting to do it. Some OCD sufferers are plagued with thoughts that they might harm a child, yet they have no desire to do it.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The potential abuser must have a </a:t>
            </a:r>
            <a:r>
              <a:rPr kumimoji="0" lang="en-US" sz="1600" b="1"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desire to act </a:t>
            </a:r>
            <a:r>
              <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 they expect to gain something from the abuse, such as: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Motivation may be particularly high if the act holds great importance for the potential abuser (e.g. they know of no other way to meet their needs) or if they feel confident that they could carry it out.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The abuser may not fully understand their own urges, what they represent or where they come from.</a:t>
            </a:r>
            <a:r>
              <a:rPr kumimoji="0" lang="en-GB"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 </a:t>
            </a:r>
            <a:endPar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p:txBody>
      </p:sp>
      <p:sp>
        <p:nvSpPr>
          <p:cNvPr id="10" name="Rectangle 9">
            <a:extLst>
              <a:ext uri="{FF2B5EF4-FFF2-40B4-BE49-F238E27FC236}">
                <a16:creationId xmlns:a16="http://schemas.microsoft.com/office/drawing/2014/main" id="{6F1D86D4-8F8B-46A1-8B37-AB9FEFF4AC2D}"/>
              </a:ext>
            </a:extLst>
          </p:cNvPr>
          <p:cNvSpPr/>
          <p:nvPr/>
        </p:nvSpPr>
        <p:spPr>
          <a:xfrm>
            <a:off x="433783" y="6365167"/>
            <a:ext cx="5996079" cy="2616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100" b="0" i="0" u="none" strike="noStrike" kern="1200" cap="none" spc="0" normalizeH="0" baseline="0" noProof="0" dirty="0">
                <a:ln>
                  <a:noFill/>
                </a:ln>
                <a:solidFill>
                  <a:srgbClr val="FFFFFF">
                    <a:lumMod val="50000"/>
                  </a:srgbClr>
                </a:solidFill>
                <a:effectLst/>
                <a:uLnTx/>
                <a:uFillTx/>
                <a:latin typeface="Leelawadee UI" panose="020B0502040204020203" pitchFamily="34" charset="-34"/>
                <a:ea typeface="+mn-ea"/>
                <a:cs typeface="Leelawadee UI" panose="020B0502040204020203" pitchFamily="34" charset="-34"/>
              </a:rPr>
              <a:t>Adapted from: D </a:t>
            </a:r>
            <a:r>
              <a:rPr kumimoji="0" lang="en-US" sz="1100" b="0" i="0" u="none" strike="noStrike" kern="1200" cap="none" spc="0" normalizeH="0" baseline="0" noProof="0" dirty="0" err="1">
                <a:ln>
                  <a:noFill/>
                </a:ln>
                <a:solidFill>
                  <a:srgbClr val="FFFFFF">
                    <a:lumMod val="50000"/>
                  </a:srgbClr>
                </a:solidFill>
                <a:effectLst/>
                <a:uLnTx/>
                <a:uFillTx/>
                <a:latin typeface="Leelawadee UI" panose="020B0502040204020203" pitchFamily="34" charset="-34"/>
                <a:ea typeface="+mn-ea"/>
                <a:cs typeface="Leelawadee UI" panose="020B0502040204020203" pitchFamily="34" charset="-34"/>
              </a:rPr>
              <a:t>Finkelhor</a:t>
            </a:r>
            <a:r>
              <a:rPr kumimoji="0" lang="en-US" sz="1100" b="0" i="0" u="none" strike="noStrike" kern="1200" cap="none" spc="0" normalizeH="0" baseline="0" noProof="0" dirty="0">
                <a:ln>
                  <a:noFill/>
                </a:ln>
                <a:solidFill>
                  <a:srgbClr val="FFFFFF">
                    <a:lumMod val="50000"/>
                  </a:srgbClr>
                </a:solidFill>
                <a:effectLst/>
                <a:uLnTx/>
                <a:uFillTx/>
                <a:latin typeface="Leelawadee UI" panose="020B0502040204020203" pitchFamily="34" charset="-34"/>
                <a:ea typeface="+mn-ea"/>
                <a:cs typeface="Leelawadee UI" panose="020B0502040204020203" pitchFamily="34" charset="-34"/>
              </a:rPr>
              <a:t> Child Sexual Abuse: New Theory &amp; Research 1986</a:t>
            </a:r>
          </a:p>
        </p:txBody>
      </p:sp>
      <p:sp>
        <p:nvSpPr>
          <p:cNvPr id="26" name="Oval 25">
            <a:extLst>
              <a:ext uri="{FF2B5EF4-FFF2-40B4-BE49-F238E27FC236}">
                <a16:creationId xmlns:a16="http://schemas.microsoft.com/office/drawing/2014/main" id="{78DA3194-721B-42FC-8C68-1A9781AC442D}"/>
              </a:ext>
            </a:extLst>
          </p:cNvPr>
          <p:cNvSpPr/>
          <p:nvPr/>
        </p:nvSpPr>
        <p:spPr>
          <a:xfrm>
            <a:off x="617779" y="1648470"/>
            <a:ext cx="4329807" cy="4329807"/>
          </a:xfrm>
          <a:prstGeom prst="ellipse">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7" name="Oval 26">
            <a:extLst>
              <a:ext uri="{FF2B5EF4-FFF2-40B4-BE49-F238E27FC236}">
                <a16:creationId xmlns:a16="http://schemas.microsoft.com/office/drawing/2014/main" id="{6E7BF563-5AC6-48EF-B6E6-A7926E5CBACC}"/>
              </a:ext>
            </a:extLst>
          </p:cNvPr>
          <p:cNvSpPr/>
          <p:nvPr/>
        </p:nvSpPr>
        <p:spPr>
          <a:xfrm>
            <a:off x="1011398" y="2042089"/>
            <a:ext cx="3542569" cy="3542569"/>
          </a:xfrm>
          <a:prstGeom prst="ellipse">
            <a:avLst/>
          </a:prstGeom>
          <a:solidFill>
            <a:schemeClr val="accent1">
              <a:lumMod val="60000"/>
              <a:lumOff val="4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8" name="Oval 27">
            <a:extLst>
              <a:ext uri="{FF2B5EF4-FFF2-40B4-BE49-F238E27FC236}">
                <a16:creationId xmlns:a16="http://schemas.microsoft.com/office/drawing/2014/main" id="{F89312CE-5BDF-4353-8E50-8FE624A9BA4E}"/>
              </a:ext>
            </a:extLst>
          </p:cNvPr>
          <p:cNvSpPr/>
          <p:nvPr/>
        </p:nvSpPr>
        <p:spPr>
          <a:xfrm>
            <a:off x="1405016" y="2435707"/>
            <a:ext cx="2755332" cy="2755332"/>
          </a:xfrm>
          <a:prstGeom prst="ellipse">
            <a:avLst/>
          </a:prstGeom>
          <a:solidFill>
            <a:schemeClr val="accent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9" name="Oval 28">
            <a:extLst>
              <a:ext uri="{FF2B5EF4-FFF2-40B4-BE49-F238E27FC236}">
                <a16:creationId xmlns:a16="http://schemas.microsoft.com/office/drawing/2014/main" id="{6516D887-D1F7-4917-9013-2D998FB01E75}"/>
              </a:ext>
            </a:extLst>
          </p:cNvPr>
          <p:cNvSpPr/>
          <p:nvPr/>
        </p:nvSpPr>
        <p:spPr>
          <a:xfrm>
            <a:off x="1798635" y="2829326"/>
            <a:ext cx="1968094" cy="1968094"/>
          </a:xfrm>
          <a:prstGeom prst="ellipse">
            <a:avLst/>
          </a:prstGeom>
          <a:solidFill>
            <a:schemeClr val="accent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0" name="Oval 29">
            <a:extLst>
              <a:ext uri="{FF2B5EF4-FFF2-40B4-BE49-F238E27FC236}">
                <a16:creationId xmlns:a16="http://schemas.microsoft.com/office/drawing/2014/main" id="{79F6A072-B7D1-4719-B59F-D6AF53259D57}"/>
              </a:ext>
            </a:extLst>
          </p:cNvPr>
          <p:cNvSpPr/>
          <p:nvPr/>
        </p:nvSpPr>
        <p:spPr>
          <a:xfrm>
            <a:off x="2192254" y="3222945"/>
            <a:ext cx="1180856" cy="1180856"/>
          </a:xfrm>
          <a:prstGeom prst="ellipse">
            <a:avLst/>
          </a:prstGeom>
          <a:solidFill>
            <a:schemeClr val="accent1">
              <a:lumMod val="5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1" name="Oval 30">
            <a:extLst>
              <a:ext uri="{FF2B5EF4-FFF2-40B4-BE49-F238E27FC236}">
                <a16:creationId xmlns:a16="http://schemas.microsoft.com/office/drawing/2014/main" id="{754F7BE2-0281-4DBC-97EA-4C18EE51E245}"/>
              </a:ext>
            </a:extLst>
          </p:cNvPr>
          <p:cNvSpPr/>
          <p:nvPr/>
        </p:nvSpPr>
        <p:spPr>
          <a:xfrm>
            <a:off x="2585873" y="3616564"/>
            <a:ext cx="393619" cy="393619"/>
          </a:xfrm>
          <a:prstGeom prst="ellipse">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5AAB8897-0474-4176-AD65-FACC4F543524}"/>
              </a:ext>
            </a:extLst>
          </p:cNvPr>
          <p:cNvSpPr>
            <a:spLocks noChangeAspect="1"/>
          </p:cNvSpPr>
          <p:nvPr/>
        </p:nvSpPr>
        <p:spPr>
          <a:xfrm rot="16200000">
            <a:off x="617282" y="1895606"/>
            <a:ext cx="4330800" cy="4330800"/>
          </a:xfrm>
          <a:prstGeom prst="rect">
            <a:avLst/>
          </a:prstGeom>
          <a:noFill/>
        </p:spPr>
        <p:txBody>
          <a:bodyPr wrap="none" lIns="91440" tIns="45720" rIns="91440" bIns="45720">
            <a:prstTxWarp prst="textCircl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w="0"/>
                <a:solidFill>
                  <a:srgbClr val="FFFFFF">
                    <a:lumMod val="65000"/>
                  </a:srgbClr>
                </a:solidFill>
                <a:effectLst/>
                <a:uLnTx/>
                <a:uFillTx/>
                <a:latin typeface="Leelawadee UI" panose="020B0502040204020203" pitchFamily="34" charset="-34"/>
                <a:ea typeface="+mn-ea"/>
                <a:cs typeface="Leelawadee UI" panose="020B0502040204020203" pitchFamily="34" charset="-34"/>
              </a:rPr>
              <a:t>THOUGHTS</a:t>
            </a:r>
          </a:p>
        </p:txBody>
      </p:sp>
      <p:sp>
        <p:nvSpPr>
          <p:cNvPr id="22" name="Rectangle 21">
            <a:extLst>
              <a:ext uri="{FF2B5EF4-FFF2-40B4-BE49-F238E27FC236}">
                <a16:creationId xmlns:a16="http://schemas.microsoft.com/office/drawing/2014/main" id="{CA436947-52EC-4233-992F-C9FD7DE08A2E}"/>
              </a:ext>
            </a:extLst>
          </p:cNvPr>
          <p:cNvSpPr>
            <a:spLocks noChangeAspect="1"/>
          </p:cNvSpPr>
          <p:nvPr/>
        </p:nvSpPr>
        <p:spPr>
          <a:xfrm rot="16200000">
            <a:off x="1072682" y="2289235"/>
            <a:ext cx="3420000" cy="3420000"/>
          </a:xfrm>
          <a:prstGeom prst="rect">
            <a:avLst/>
          </a:prstGeom>
          <a:noFill/>
        </p:spPr>
        <p:txBody>
          <a:bodyPr wrap="none" lIns="91440" tIns="45720" rIns="91440" bIns="45720">
            <a:prstTxWarp prst="textCircl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w="0"/>
                <a:solidFill>
                  <a:srgbClr val="FFFFFF">
                    <a:lumMod val="85000"/>
                  </a:srgbClr>
                </a:solidFill>
                <a:effectLst/>
                <a:uLnTx/>
                <a:uFillTx/>
                <a:latin typeface="Leelawadee UI" panose="020B0502040204020203" pitchFamily="34" charset="-34"/>
                <a:ea typeface="+mn-ea"/>
                <a:cs typeface="Leelawadee UI" panose="020B0502040204020203" pitchFamily="34" charset="-34"/>
              </a:rPr>
              <a:t>M</a:t>
            </a:r>
            <a:r>
              <a:rPr kumimoji="0" lang="en-US" sz="1200" b="0" i="0" u="none" strike="noStrike" kern="1200" cap="none" spc="0" normalizeH="0" baseline="0" noProof="0" dirty="0">
                <a:ln w="0"/>
                <a:solidFill>
                  <a:srgbClr val="FFFFFF">
                    <a:lumMod val="85000"/>
                  </a:srgbClr>
                </a:solidFill>
                <a:effectLst/>
                <a:uLnTx/>
                <a:uFillTx/>
                <a:latin typeface="Leelawadee UI" panose="020B0502040204020203" pitchFamily="34" charset="-34"/>
                <a:ea typeface="+mn-ea"/>
                <a:cs typeface="Leelawadee UI" panose="020B0502040204020203" pitchFamily="34" charset="-34"/>
              </a:rPr>
              <a:t>OTIVATION</a:t>
            </a:r>
          </a:p>
        </p:txBody>
      </p:sp>
      <p:sp>
        <p:nvSpPr>
          <p:cNvPr id="23" name="Rectangle 22">
            <a:extLst>
              <a:ext uri="{FF2B5EF4-FFF2-40B4-BE49-F238E27FC236}">
                <a16:creationId xmlns:a16="http://schemas.microsoft.com/office/drawing/2014/main" id="{FA6416AE-4FD2-4B99-82F9-2B57CF21991A}"/>
              </a:ext>
            </a:extLst>
          </p:cNvPr>
          <p:cNvSpPr>
            <a:spLocks noChangeAspect="1"/>
          </p:cNvSpPr>
          <p:nvPr/>
        </p:nvSpPr>
        <p:spPr>
          <a:xfrm rot="16200000">
            <a:off x="1468681" y="2674357"/>
            <a:ext cx="2628000" cy="2628000"/>
          </a:xfrm>
          <a:prstGeom prst="rect">
            <a:avLst/>
          </a:prstGeom>
          <a:noFill/>
        </p:spPr>
        <p:txBody>
          <a:bodyPr wrap="none" lIns="91440" tIns="45720" rIns="91440" bIns="45720">
            <a:prstTxWarp prst="textCircl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w="0"/>
                <a:solidFill>
                  <a:srgbClr val="FFFFFF">
                    <a:lumMod val="85000"/>
                  </a:srgbClr>
                </a:solidFill>
                <a:effectLst/>
                <a:uLnTx/>
                <a:uFillTx/>
                <a:latin typeface="Leelawadee UI" panose="020B0502040204020203" pitchFamily="34" charset="-34"/>
                <a:ea typeface="+mn-ea"/>
                <a:cs typeface="Leelawadee UI" panose="020B0502040204020203" pitchFamily="34" charset="-34"/>
              </a:rPr>
              <a:t>CONSCIENCE</a:t>
            </a:r>
            <a:endParaRPr kumimoji="0" lang="en-US" sz="1200" b="0" i="0" u="none" strike="noStrike" kern="1200" cap="none" spc="0" normalizeH="0" baseline="0" noProof="0" dirty="0">
              <a:ln w="0"/>
              <a:solidFill>
                <a:srgbClr val="FFFFFF">
                  <a:lumMod val="85000"/>
                </a:srgbClr>
              </a:solidFill>
              <a:effectLst/>
              <a:uLnTx/>
              <a:uFillTx/>
              <a:latin typeface="Leelawadee UI" panose="020B0502040204020203" pitchFamily="34" charset="-34"/>
              <a:ea typeface="+mn-ea"/>
              <a:cs typeface="Leelawadee UI" panose="020B0502040204020203" pitchFamily="34" charset="-34"/>
            </a:endParaRPr>
          </a:p>
        </p:txBody>
      </p:sp>
      <p:sp>
        <p:nvSpPr>
          <p:cNvPr id="24" name="Rectangle 23">
            <a:extLst>
              <a:ext uri="{FF2B5EF4-FFF2-40B4-BE49-F238E27FC236}">
                <a16:creationId xmlns:a16="http://schemas.microsoft.com/office/drawing/2014/main" id="{D6CFAB43-D0C4-446F-BC1C-85B30E85A147}"/>
              </a:ext>
            </a:extLst>
          </p:cNvPr>
          <p:cNvSpPr>
            <a:spLocks noChangeAspect="1"/>
          </p:cNvSpPr>
          <p:nvPr/>
        </p:nvSpPr>
        <p:spPr>
          <a:xfrm rot="16200000">
            <a:off x="2098681" y="3039347"/>
            <a:ext cx="1368000" cy="1368000"/>
          </a:xfrm>
          <a:prstGeom prst="rect">
            <a:avLst/>
          </a:prstGeom>
          <a:noFill/>
        </p:spPr>
        <p:txBody>
          <a:bodyPr wrap="none" lIns="91440" tIns="45720" rIns="91440" bIns="45720">
            <a:prstTxWarp prst="textCircl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w="0"/>
                <a:solidFill>
                  <a:srgbClr val="FFFFFF">
                    <a:lumMod val="85000"/>
                  </a:srgbClr>
                </a:solidFill>
                <a:effectLst/>
                <a:uLnTx/>
                <a:uFillTx/>
                <a:latin typeface="Leelawadee UI" panose="020B0502040204020203" pitchFamily="34" charset="-34"/>
                <a:ea typeface="+mn-ea"/>
                <a:cs typeface="Leelawadee UI" panose="020B0502040204020203" pitchFamily="34" charset="-34"/>
              </a:rPr>
              <a:t>OPPORTUNITY</a:t>
            </a:r>
            <a:endParaRPr kumimoji="0" lang="en-US" sz="1200" b="0" i="0" u="none" strike="noStrike" kern="1200" cap="none" spc="0" normalizeH="0" baseline="0" noProof="0" dirty="0">
              <a:ln w="0"/>
              <a:solidFill>
                <a:srgbClr val="FFFFFF">
                  <a:lumMod val="85000"/>
                </a:srgbClr>
              </a:solidFill>
              <a:effectLst/>
              <a:uLnTx/>
              <a:uFillTx/>
              <a:latin typeface="Leelawadee UI" panose="020B0502040204020203" pitchFamily="34" charset="-34"/>
              <a:ea typeface="+mn-ea"/>
              <a:cs typeface="Leelawadee UI" panose="020B0502040204020203" pitchFamily="34" charset="-34"/>
            </a:endParaRPr>
          </a:p>
        </p:txBody>
      </p:sp>
      <p:sp>
        <p:nvSpPr>
          <p:cNvPr id="25" name="Rectangle 24">
            <a:extLst>
              <a:ext uri="{FF2B5EF4-FFF2-40B4-BE49-F238E27FC236}">
                <a16:creationId xmlns:a16="http://schemas.microsoft.com/office/drawing/2014/main" id="{BD350A6E-A603-4F2C-9204-B07D7C467904}"/>
              </a:ext>
            </a:extLst>
          </p:cNvPr>
          <p:cNvSpPr>
            <a:spLocks noChangeAspect="1"/>
          </p:cNvSpPr>
          <p:nvPr/>
        </p:nvSpPr>
        <p:spPr>
          <a:xfrm rot="16200000">
            <a:off x="2422681" y="3444149"/>
            <a:ext cx="720000" cy="720000"/>
          </a:xfrm>
          <a:prstGeom prst="rect">
            <a:avLst/>
          </a:prstGeom>
          <a:noFill/>
        </p:spPr>
        <p:txBody>
          <a:bodyPr wrap="none" lIns="91440" tIns="45720" rIns="91440" bIns="45720">
            <a:prstTxWarp prst="textCircl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w="0"/>
                <a:solidFill>
                  <a:srgbClr val="FFFFFF">
                    <a:lumMod val="85000"/>
                  </a:srgbClr>
                </a:solidFill>
                <a:effectLst/>
                <a:uLnTx/>
                <a:uFillTx/>
                <a:latin typeface="Leelawadee UI" panose="020B0502040204020203" pitchFamily="34" charset="-34"/>
                <a:ea typeface="+mn-ea"/>
                <a:cs typeface="Leelawadee UI" panose="020B0502040204020203" pitchFamily="34" charset="-34"/>
              </a:rPr>
              <a:t>RESISTANCE</a:t>
            </a:r>
            <a:endParaRPr kumimoji="0" lang="en-US" sz="1200" b="0" i="0" u="none" strike="noStrike" kern="1200" cap="none" spc="0" normalizeH="0" baseline="0" noProof="0" dirty="0">
              <a:ln w="0"/>
              <a:solidFill>
                <a:srgbClr val="FFFFFF">
                  <a:lumMod val="85000"/>
                </a:srgbClr>
              </a:solidFill>
              <a:effectLst/>
              <a:uLnTx/>
              <a:uFillTx/>
              <a:latin typeface="Leelawadee UI" panose="020B0502040204020203" pitchFamily="34" charset="-34"/>
              <a:ea typeface="+mn-ea"/>
              <a:cs typeface="Leelawadee UI" panose="020B0502040204020203" pitchFamily="34" charset="-34"/>
            </a:endParaRPr>
          </a:p>
        </p:txBody>
      </p:sp>
      <p:pic>
        <p:nvPicPr>
          <p:cNvPr id="18" name="Picture 2" descr="Image result for child icon">
            <a:extLst>
              <a:ext uri="{FF2B5EF4-FFF2-40B4-BE49-F238E27FC236}">
                <a16:creationId xmlns:a16="http://schemas.microsoft.com/office/drawing/2014/main" id="{AFEFC05C-6B16-44AB-B5CD-DB0123864676}"/>
              </a:ext>
            </a:extLst>
          </p:cNvPr>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5853" t="1805" r="23703" b="66157"/>
          <a:stretch/>
        </p:blipFill>
        <p:spPr bwMode="auto">
          <a:xfrm>
            <a:off x="2670581" y="3628492"/>
            <a:ext cx="224202" cy="366965"/>
          </a:xfrm>
          <a:prstGeom prst="rect">
            <a:avLst/>
          </a:prstGeom>
          <a:noFill/>
          <a:extLst>
            <a:ext uri="{909E8E84-426E-40DD-AFC4-6F175D3DCCD1}">
              <a14:hiddenFill xmlns:a14="http://schemas.microsoft.com/office/drawing/2010/main">
                <a:solidFill>
                  <a:srgbClr val="FFFFFF"/>
                </a:solidFill>
              </a14:hiddenFill>
            </a:ext>
          </a:extLst>
        </p:spPr>
      </p:pic>
      <p:sp>
        <p:nvSpPr>
          <p:cNvPr id="32" name="TextBox 31">
            <a:extLst>
              <a:ext uri="{FF2B5EF4-FFF2-40B4-BE49-F238E27FC236}">
                <a16:creationId xmlns:a16="http://schemas.microsoft.com/office/drawing/2014/main" id="{306AAA66-40CC-4748-AE84-69CC40857026}"/>
              </a:ext>
            </a:extLst>
          </p:cNvPr>
          <p:cNvSpPr txBox="1"/>
          <p:nvPr/>
        </p:nvSpPr>
        <p:spPr>
          <a:xfrm>
            <a:off x="5896028" y="3905722"/>
            <a:ext cx="5805977" cy="684000"/>
          </a:xfrm>
          <a:prstGeom prst="roundRect">
            <a:avLst/>
          </a:prstGeom>
          <a:solidFill>
            <a:schemeClr val="accent1">
              <a:lumMod val="60000"/>
              <a:lumOff val="40000"/>
            </a:schemeClr>
          </a:solidFill>
        </p:spPr>
        <p:txBody>
          <a:bodyPr wrap="square" lIns="216000" rIns="216000" numCol="2" spcCol="216000" rtlCol="0" anchor="ctr">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Leelawadee UI" panose="020B0502040204020203" pitchFamily="34" charset="-34"/>
                <a:ea typeface="+mn-ea"/>
                <a:cs typeface="Leelawadee UI" panose="020B0502040204020203" pitchFamily="34" charset="-34"/>
              </a:rPr>
              <a:t>Enjoying degradation</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Leelawadee UI" panose="020B0502040204020203" pitchFamily="34" charset="-34"/>
                <a:ea typeface="+mn-ea"/>
                <a:cs typeface="Leelawadee UI" panose="020B0502040204020203" pitchFamily="34" charset="-34"/>
              </a:rPr>
              <a:t>Feeling of power or control</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Leelawadee UI" panose="020B0502040204020203" pitchFamily="34" charset="-34"/>
                <a:ea typeface="+mn-ea"/>
                <a:cs typeface="Leelawadee UI" panose="020B0502040204020203" pitchFamily="34" charset="-34"/>
              </a:rPr>
              <a:t>Meeting emotional needs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Leelawadee UI" panose="020B0502040204020203" pitchFamily="34" charset="-34"/>
                <a:ea typeface="+mn-ea"/>
                <a:cs typeface="Leelawadee UI" panose="020B0502040204020203" pitchFamily="34" charset="-34"/>
              </a:rPr>
              <a:t>Sexual gratification</a:t>
            </a:r>
            <a:endParaRPr kumimoji="0" lang="en-US" sz="1400" b="1" i="0" u="none" strike="noStrike" kern="1200" cap="none" spc="0" normalizeH="0" baseline="0" noProof="0" dirty="0">
              <a:ln>
                <a:noFill/>
              </a:ln>
              <a:solidFill>
                <a:srgbClr val="FFFFFF"/>
              </a:solidFill>
              <a:effectLst/>
              <a:uLnTx/>
              <a:uFillTx/>
              <a:latin typeface="Leelawadee UI" panose="020B0502040204020203" pitchFamily="34" charset="-34"/>
              <a:ea typeface="+mn-ea"/>
              <a:cs typeface="Leelawadee UI" panose="020B0502040204020203" pitchFamily="34" charset="-34"/>
            </a:endParaRPr>
          </a:p>
        </p:txBody>
      </p:sp>
    </p:spTree>
    <p:extLst>
      <p:ext uri="{BB962C8B-B14F-4D97-AF65-F5344CB8AC3E}">
        <p14:creationId xmlns:p14="http://schemas.microsoft.com/office/powerpoint/2010/main" val="1084013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751CBA2A-7DC5-4B03-B23B-527F795B3479}"/>
              </a:ext>
            </a:extLst>
          </p:cNvPr>
          <p:cNvSpPr txBox="1"/>
          <p:nvPr/>
        </p:nvSpPr>
        <p:spPr>
          <a:xfrm>
            <a:off x="5889765" y="1497582"/>
            <a:ext cx="5800665"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954F72"/>
                </a:solidFill>
                <a:effectLst/>
                <a:uLnTx/>
                <a:uFillTx/>
                <a:latin typeface="Leelawadee UI" panose="020B0502040204020203" pitchFamily="34" charset="-34"/>
                <a:ea typeface="+mn-ea"/>
                <a:cs typeface="Leelawadee UI" panose="020B0502040204020203" pitchFamily="34" charset="-34"/>
              </a:rPr>
              <a:t>2. CONSCIENCE (“Internal Inhibitors”)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1"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Most of us know, at some level, that sexual abuse poses a risk of serious harm to children. This is reinforced by strong cultural taboos against child sex.</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Potential abusers must </a:t>
            </a:r>
            <a:r>
              <a:rPr kumimoji="0" lang="en-US" sz="1600" b="1"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overcome their own conscience </a:t>
            </a:r>
            <a:r>
              <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that may inhibit their motivation to abuse.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Those who abuse children may use denial – consciously or unconsciously – to maintain their sense of themselves as a good person.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Common denial tactics include: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p:txBody>
      </p:sp>
      <p:sp>
        <p:nvSpPr>
          <p:cNvPr id="2" name="Rectangle 1">
            <a:extLst>
              <a:ext uri="{FF2B5EF4-FFF2-40B4-BE49-F238E27FC236}">
                <a16:creationId xmlns:a16="http://schemas.microsoft.com/office/drawing/2014/main" id="{E884C6A5-601B-4CE4-9355-1DD16F4E65D5}"/>
              </a:ext>
            </a:extLst>
          </p:cNvPr>
          <p:cNvSpPr/>
          <p:nvPr/>
        </p:nvSpPr>
        <p:spPr>
          <a:xfrm>
            <a:off x="0" y="0"/>
            <a:ext cx="12192000" cy="10896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rPr>
              <a:t>1 – HOW DOES IT HAPPEN?</a:t>
            </a:r>
            <a:endParaRPr kumimoji="0" lang="en-US"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endParaRPr>
          </a:p>
        </p:txBody>
      </p:sp>
      <p:sp>
        <p:nvSpPr>
          <p:cNvPr id="9" name="Rectangle 8">
            <a:extLst>
              <a:ext uri="{FF2B5EF4-FFF2-40B4-BE49-F238E27FC236}">
                <a16:creationId xmlns:a16="http://schemas.microsoft.com/office/drawing/2014/main" id="{28EFB818-F42F-44CD-AB74-EF6038D50275}"/>
              </a:ext>
            </a:extLst>
          </p:cNvPr>
          <p:cNvSpPr/>
          <p:nvPr/>
        </p:nvSpPr>
        <p:spPr>
          <a:xfrm>
            <a:off x="433783" y="6365167"/>
            <a:ext cx="5996079" cy="2616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100" b="0" i="0" u="none" strike="noStrike" kern="1200" cap="none" spc="0" normalizeH="0" baseline="0" noProof="0" dirty="0">
                <a:ln>
                  <a:noFill/>
                </a:ln>
                <a:solidFill>
                  <a:srgbClr val="FFFFFF">
                    <a:lumMod val="50000"/>
                  </a:srgbClr>
                </a:solidFill>
                <a:effectLst/>
                <a:uLnTx/>
                <a:uFillTx/>
                <a:latin typeface="Leelawadee UI" panose="020B0502040204020203" pitchFamily="34" charset="-34"/>
                <a:ea typeface="+mn-ea"/>
                <a:cs typeface="Leelawadee UI" panose="020B0502040204020203" pitchFamily="34" charset="-34"/>
              </a:rPr>
              <a:t>Adapted from: D </a:t>
            </a:r>
            <a:r>
              <a:rPr kumimoji="0" lang="en-US" sz="1100" b="0" i="0" u="none" strike="noStrike" kern="1200" cap="none" spc="0" normalizeH="0" baseline="0" noProof="0" dirty="0" err="1">
                <a:ln>
                  <a:noFill/>
                </a:ln>
                <a:solidFill>
                  <a:srgbClr val="FFFFFF">
                    <a:lumMod val="50000"/>
                  </a:srgbClr>
                </a:solidFill>
                <a:effectLst/>
                <a:uLnTx/>
                <a:uFillTx/>
                <a:latin typeface="Leelawadee UI" panose="020B0502040204020203" pitchFamily="34" charset="-34"/>
                <a:ea typeface="+mn-ea"/>
                <a:cs typeface="Leelawadee UI" panose="020B0502040204020203" pitchFamily="34" charset="-34"/>
              </a:rPr>
              <a:t>Finkelhor</a:t>
            </a:r>
            <a:r>
              <a:rPr kumimoji="0" lang="en-US" sz="1100" b="0" i="0" u="none" strike="noStrike" kern="1200" cap="none" spc="0" normalizeH="0" baseline="0" noProof="0" dirty="0">
                <a:ln>
                  <a:noFill/>
                </a:ln>
                <a:solidFill>
                  <a:srgbClr val="FFFFFF">
                    <a:lumMod val="50000"/>
                  </a:srgbClr>
                </a:solidFill>
                <a:effectLst/>
                <a:uLnTx/>
                <a:uFillTx/>
                <a:latin typeface="Leelawadee UI" panose="020B0502040204020203" pitchFamily="34" charset="-34"/>
                <a:ea typeface="+mn-ea"/>
                <a:cs typeface="Leelawadee UI" panose="020B0502040204020203" pitchFamily="34" charset="-34"/>
              </a:rPr>
              <a:t> Child Sexual Abuse: New Theory &amp; Research 1986</a:t>
            </a:r>
          </a:p>
        </p:txBody>
      </p:sp>
      <p:sp>
        <p:nvSpPr>
          <p:cNvPr id="25" name="Oval 24">
            <a:extLst>
              <a:ext uri="{FF2B5EF4-FFF2-40B4-BE49-F238E27FC236}">
                <a16:creationId xmlns:a16="http://schemas.microsoft.com/office/drawing/2014/main" id="{0E9A34FF-C653-4154-9F1F-9AFF8C4B9AD5}"/>
              </a:ext>
            </a:extLst>
          </p:cNvPr>
          <p:cNvSpPr/>
          <p:nvPr/>
        </p:nvSpPr>
        <p:spPr>
          <a:xfrm>
            <a:off x="617779" y="1648470"/>
            <a:ext cx="4329807" cy="4329807"/>
          </a:xfrm>
          <a:prstGeom prst="ellipse">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6" name="Oval 25">
            <a:extLst>
              <a:ext uri="{FF2B5EF4-FFF2-40B4-BE49-F238E27FC236}">
                <a16:creationId xmlns:a16="http://schemas.microsoft.com/office/drawing/2014/main" id="{289F6F0B-CF24-4FA2-B4BC-1AD8E618D700}"/>
              </a:ext>
            </a:extLst>
          </p:cNvPr>
          <p:cNvSpPr/>
          <p:nvPr/>
        </p:nvSpPr>
        <p:spPr>
          <a:xfrm>
            <a:off x="1011398" y="2042089"/>
            <a:ext cx="3542569" cy="3542569"/>
          </a:xfrm>
          <a:prstGeom prst="ellipse">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7" name="Oval 26">
            <a:extLst>
              <a:ext uri="{FF2B5EF4-FFF2-40B4-BE49-F238E27FC236}">
                <a16:creationId xmlns:a16="http://schemas.microsoft.com/office/drawing/2014/main" id="{0765E298-B341-4DB9-9CD9-2301A0E4AEC1}"/>
              </a:ext>
            </a:extLst>
          </p:cNvPr>
          <p:cNvSpPr/>
          <p:nvPr/>
        </p:nvSpPr>
        <p:spPr>
          <a:xfrm>
            <a:off x="1405016" y="2435707"/>
            <a:ext cx="2755332" cy="2755332"/>
          </a:xfrm>
          <a:prstGeom prst="ellipse">
            <a:avLst/>
          </a:prstGeom>
          <a:solidFill>
            <a:schemeClr val="accent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8" name="Oval 27">
            <a:extLst>
              <a:ext uri="{FF2B5EF4-FFF2-40B4-BE49-F238E27FC236}">
                <a16:creationId xmlns:a16="http://schemas.microsoft.com/office/drawing/2014/main" id="{D48EDC09-2040-48E8-8F37-C34DF934E0BA}"/>
              </a:ext>
            </a:extLst>
          </p:cNvPr>
          <p:cNvSpPr/>
          <p:nvPr/>
        </p:nvSpPr>
        <p:spPr>
          <a:xfrm>
            <a:off x="1798635" y="2829326"/>
            <a:ext cx="1968094" cy="1968094"/>
          </a:xfrm>
          <a:prstGeom prst="ellipse">
            <a:avLst/>
          </a:prstGeom>
          <a:solidFill>
            <a:schemeClr val="accent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9" name="Oval 28">
            <a:extLst>
              <a:ext uri="{FF2B5EF4-FFF2-40B4-BE49-F238E27FC236}">
                <a16:creationId xmlns:a16="http://schemas.microsoft.com/office/drawing/2014/main" id="{B4FF6ECF-0C95-412A-B577-8190E1369AF7}"/>
              </a:ext>
            </a:extLst>
          </p:cNvPr>
          <p:cNvSpPr/>
          <p:nvPr/>
        </p:nvSpPr>
        <p:spPr>
          <a:xfrm>
            <a:off x="2192254" y="3222945"/>
            <a:ext cx="1180856" cy="1180856"/>
          </a:xfrm>
          <a:prstGeom prst="ellipse">
            <a:avLst/>
          </a:prstGeom>
          <a:solidFill>
            <a:schemeClr val="accent1">
              <a:lumMod val="5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0" name="Oval 29">
            <a:extLst>
              <a:ext uri="{FF2B5EF4-FFF2-40B4-BE49-F238E27FC236}">
                <a16:creationId xmlns:a16="http://schemas.microsoft.com/office/drawing/2014/main" id="{6691E337-2D5B-41D9-B546-71D945A9C780}"/>
              </a:ext>
            </a:extLst>
          </p:cNvPr>
          <p:cNvSpPr/>
          <p:nvPr/>
        </p:nvSpPr>
        <p:spPr>
          <a:xfrm>
            <a:off x="2585873" y="3616564"/>
            <a:ext cx="393619" cy="393619"/>
          </a:xfrm>
          <a:prstGeom prst="ellipse">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54CE8857-B050-4A9A-B22C-379C91E199FB}"/>
              </a:ext>
            </a:extLst>
          </p:cNvPr>
          <p:cNvSpPr>
            <a:spLocks noChangeAspect="1"/>
          </p:cNvSpPr>
          <p:nvPr/>
        </p:nvSpPr>
        <p:spPr>
          <a:xfrm rot="16200000">
            <a:off x="617282" y="1895606"/>
            <a:ext cx="4330800" cy="4330800"/>
          </a:xfrm>
          <a:prstGeom prst="rect">
            <a:avLst/>
          </a:prstGeom>
          <a:noFill/>
        </p:spPr>
        <p:txBody>
          <a:bodyPr wrap="none" lIns="91440" tIns="45720" rIns="91440" bIns="45720">
            <a:prstTxWarp prst="textCircl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w="0"/>
                <a:solidFill>
                  <a:srgbClr val="FFFFFF">
                    <a:lumMod val="65000"/>
                  </a:srgbClr>
                </a:solidFill>
                <a:effectLst/>
                <a:uLnTx/>
                <a:uFillTx/>
                <a:latin typeface="Leelawadee UI" panose="020B0502040204020203" pitchFamily="34" charset="-34"/>
                <a:ea typeface="+mn-ea"/>
                <a:cs typeface="Leelawadee UI" panose="020B0502040204020203" pitchFamily="34" charset="-34"/>
              </a:rPr>
              <a:t>THOUGHTS</a:t>
            </a:r>
          </a:p>
        </p:txBody>
      </p:sp>
      <p:sp>
        <p:nvSpPr>
          <p:cNvPr id="21" name="Rectangle 20">
            <a:extLst>
              <a:ext uri="{FF2B5EF4-FFF2-40B4-BE49-F238E27FC236}">
                <a16:creationId xmlns:a16="http://schemas.microsoft.com/office/drawing/2014/main" id="{6184E67B-D273-4B9F-BC47-7D6557F3E8CD}"/>
              </a:ext>
            </a:extLst>
          </p:cNvPr>
          <p:cNvSpPr>
            <a:spLocks noChangeAspect="1"/>
          </p:cNvSpPr>
          <p:nvPr/>
        </p:nvSpPr>
        <p:spPr>
          <a:xfrm rot="16200000">
            <a:off x="1072682" y="2289235"/>
            <a:ext cx="3420000" cy="3420000"/>
          </a:xfrm>
          <a:prstGeom prst="rect">
            <a:avLst/>
          </a:prstGeom>
          <a:noFill/>
        </p:spPr>
        <p:txBody>
          <a:bodyPr wrap="none" lIns="91440" tIns="45720" rIns="91440" bIns="45720">
            <a:prstTxWarp prst="textCircl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w="0"/>
                <a:solidFill>
                  <a:srgbClr val="FFFFFF">
                    <a:lumMod val="65000"/>
                  </a:srgbClr>
                </a:solidFill>
                <a:effectLst/>
                <a:uLnTx/>
                <a:uFillTx/>
                <a:latin typeface="Leelawadee UI" panose="020B0502040204020203" pitchFamily="34" charset="-34"/>
                <a:ea typeface="+mn-ea"/>
                <a:cs typeface="Leelawadee UI" panose="020B0502040204020203" pitchFamily="34" charset="-34"/>
              </a:rPr>
              <a:t>M</a:t>
            </a:r>
            <a:r>
              <a:rPr kumimoji="0" lang="en-US" sz="1200" b="0" i="0" u="none" strike="noStrike" kern="1200" cap="none" spc="0" normalizeH="0" baseline="0" noProof="0" dirty="0">
                <a:ln w="0"/>
                <a:solidFill>
                  <a:srgbClr val="FFFFFF">
                    <a:lumMod val="65000"/>
                  </a:srgbClr>
                </a:solidFill>
                <a:effectLst/>
                <a:uLnTx/>
                <a:uFillTx/>
                <a:latin typeface="Leelawadee UI" panose="020B0502040204020203" pitchFamily="34" charset="-34"/>
                <a:ea typeface="+mn-ea"/>
                <a:cs typeface="Leelawadee UI" panose="020B0502040204020203" pitchFamily="34" charset="-34"/>
              </a:rPr>
              <a:t>OTIVATION</a:t>
            </a:r>
          </a:p>
        </p:txBody>
      </p:sp>
      <p:sp>
        <p:nvSpPr>
          <p:cNvPr id="22" name="Rectangle 21">
            <a:extLst>
              <a:ext uri="{FF2B5EF4-FFF2-40B4-BE49-F238E27FC236}">
                <a16:creationId xmlns:a16="http://schemas.microsoft.com/office/drawing/2014/main" id="{587F84EE-2623-443F-9683-C2C3F41B3DB6}"/>
              </a:ext>
            </a:extLst>
          </p:cNvPr>
          <p:cNvSpPr>
            <a:spLocks noChangeAspect="1"/>
          </p:cNvSpPr>
          <p:nvPr/>
        </p:nvSpPr>
        <p:spPr>
          <a:xfrm rot="16200000">
            <a:off x="1468681" y="2674357"/>
            <a:ext cx="2628000" cy="2628000"/>
          </a:xfrm>
          <a:prstGeom prst="rect">
            <a:avLst/>
          </a:prstGeom>
          <a:noFill/>
        </p:spPr>
        <p:txBody>
          <a:bodyPr wrap="none" lIns="91440" tIns="45720" rIns="91440" bIns="45720">
            <a:prstTxWarp prst="textCircl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w="0"/>
                <a:solidFill>
                  <a:srgbClr val="FFFFFF">
                    <a:lumMod val="85000"/>
                  </a:srgbClr>
                </a:solidFill>
                <a:effectLst/>
                <a:uLnTx/>
                <a:uFillTx/>
                <a:latin typeface="Leelawadee UI" panose="020B0502040204020203" pitchFamily="34" charset="-34"/>
                <a:ea typeface="+mn-ea"/>
                <a:cs typeface="Leelawadee UI" panose="020B0502040204020203" pitchFamily="34" charset="-34"/>
              </a:rPr>
              <a:t>CONSCIENCE</a:t>
            </a:r>
            <a:endParaRPr kumimoji="0" lang="en-US" sz="1200" b="0" i="0" u="none" strike="noStrike" kern="1200" cap="none" spc="0" normalizeH="0" baseline="0" noProof="0" dirty="0">
              <a:ln w="0"/>
              <a:solidFill>
                <a:srgbClr val="FFFFFF">
                  <a:lumMod val="85000"/>
                </a:srgbClr>
              </a:solidFill>
              <a:effectLst/>
              <a:uLnTx/>
              <a:uFillTx/>
              <a:latin typeface="Leelawadee UI" panose="020B0502040204020203" pitchFamily="34" charset="-34"/>
              <a:ea typeface="+mn-ea"/>
              <a:cs typeface="Leelawadee UI" panose="020B0502040204020203" pitchFamily="34" charset="-34"/>
            </a:endParaRPr>
          </a:p>
        </p:txBody>
      </p:sp>
      <p:sp>
        <p:nvSpPr>
          <p:cNvPr id="23" name="Rectangle 22">
            <a:extLst>
              <a:ext uri="{FF2B5EF4-FFF2-40B4-BE49-F238E27FC236}">
                <a16:creationId xmlns:a16="http://schemas.microsoft.com/office/drawing/2014/main" id="{516EBFCA-4C4C-4778-96C1-90CB11A317EB}"/>
              </a:ext>
            </a:extLst>
          </p:cNvPr>
          <p:cNvSpPr>
            <a:spLocks noChangeAspect="1"/>
          </p:cNvSpPr>
          <p:nvPr/>
        </p:nvSpPr>
        <p:spPr>
          <a:xfrm rot="16200000">
            <a:off x="2098681" y="3039347"/>
            <a:ext cx="1368000" cy="1368000"/>
          </a:xfrm>
          <a:prstGeom prst="rect">
            <a:avLst/>
          </a:prstGeom>
          <a:noFill/>
        </p:spPr>
        <p:txBody>
          <a:bodyPr wrap="none" lIns="91440" tIns="45720" rIns="91440" bIns="45720">
            <a:prstTxWarp prst="textCircl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w="0"/>
                <a:solidFill>
                  <a:srgbClr val="FFFFFF">
                    <a:lumMod val="85000"/>
                  </a:srgbClr>
                </a:solidFill>
                <a:effectLst/>
                <a:uLnTx/>
                <a:uFillTx/>
                <a:latin typeface="Leelawadee UI" panose="020B0502040204020203" pitchFamily="34" charset="-34"/>
                <a:ea typeface="+mn-ea"/>
                <a:cs typeface="Leelawadee UI" panose="020B0502040204020203" pitchFamily="34" charset="-34"/>
              </a:rPr>
              <a:t>OPPORTUNITY</a:t>
            </a:r>
            <a:endParaRPr kumimoji="0" lang="en-US" sz="1200" b="0" i="0" u="none" strike="noStrike" kern="1200" cap="none" spc="0" normalizeH="0" baseline="0" noProof="0" dirty="0">
              <a:ln w="0"/>
              <a:solidFill>
                <a:srgbClr val="FFFFFF">
                  <a:lumMod val="85000"/>
                </a:srgbClr>
              </a:solidFill>
              <a:effectLst/>
              <a:uLnTx/>
              <a:uFillTx/>
              <a:latin typeface="Leelawadee UI" panose="020B0502040204020203" pitchFamily="34" charset="-34"/>
              <a:ea typeface="+mn-ea"/>
              <a:cs typeface="Leelawadee UI" panose="020B0502040204020203" pitchFamily="34" charset="-34"/>
            </a:endParaRPr>
          </a:p>
        </p:txBody>
      </p:sp>
      <p:sp>
        <p:nvSpPr>
          <p:cNvPr id="24" name="Rectangle 23">
            <a:extLst>
              <a:ext uri="{FF2B5EF4-FFF2-40B4-BE49-F238E27FC236}">
                <a16:creationId xmlns:a16="http://schemas.microsoft.com/office/drawing/2014/main" id="{B72A3BC3-0B13-4693-80F8-56C3DE7B9DAE}"/>
              </a:ext>
            </a:extLst>
          </p:cNvPr>
          <p:cNvSpPr>
            <a:spLocks noChangeAspect="1"/>
          </p:cNvSpPr>
          <p:nvPr/>
        </p:nvSpPr>
        <p:spPr>
          <a:xfrm rot="16200000">
            <a:off x="2422681" y="3444149"/>
            <a:ext cx="720000" cy="720000"/>
          </a:xfrm>
          <a:prstGeom prst="rect">
            <a:avLst/>
          </a:prstGeom>
          <a:noFill/>
        </p:spPr>
        <p:txBody>
          <a:bodyPr wrap="none" lIns="91440" tIns="45720" rIns="91440" bIns="45720">
            <a:prstTxWarp prst="textCircl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w="0"/>
                <a:solidFill>
                  <a:srgbClr val="FFFFFF">
                    <a:lumMod val="85000"/>
                  </a:srgbClr>
                </a:solidFill>
                <a:effectLst/>
                <a:uLnTx/>
                <a:uFillTx/>
                <a:latin typeface="Leelawadee UI" panose="020B0502040204020203" pitchFamily="34" charset="-34"/>
                <a:ea typeface="+mn-ea"/>
                <a:cs typeface="Leelawadee UI" panose="020B0502040204020203" pitchFamily="34" charset="-34"/>
              </a:rPr>
              <a:t>RESISTANCE</a:t>
            </a:r>
            <a:endParaRPr kumimoji="0" lang="en-US" sz="1200" b="0" i="0" u="none" strike="noStrike" kern="1200" cap="none" spc="0" normalizeH="0" baseline="0" noProof="0" dirty="0">
              <a:ln w="0"/>
              <a:solidFill>
                <a:srgbClr val="FFFFFF">
                  <a:lumMod val="85000"/>
                </a:srgbClr>
              </a:solidFill>
              <a:effectLst/>
              <a:uLnTx/>
              <a:uFillTx/>
              <a:latin typeface="Leelawadee UI" panose="020B0502040204020203" pitchFamily="34" charset="-34"/>
              <a:ea typeface="+mn-ea"/>
              <a:cs typeface="Leelawadee UI" panose="020B0502040204020203" pitchFamily="34" charset="-34"/>
            </a:endParaRPr>
          </a:p>
        </p:txBody>
      </p:sp>
      <p:pic>
        <p:nvPicPr>
          <p:cNvPr id="17" name="Picture 2" descr="Image result for child icon">
            <a:extLst>
              <a:ext uri="{FF2B5EF4-FFF2-40B4-BE49-F238E27FC236}">
                <a16:creationId xmlns:a16="http://schemas.microsoft.com/office/drawing/2014/main" id="{C1F8B0D1-8136-401E-8819-2F0C8E5FF656}"/>
              </a:ext>
            </a:extLst>
          </p:cNvPr>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5853" t="1805" r="23703" b="66157"/>
          <a:stretch/>
        </p:blipFill>
        <p:spPr bwMode="auto">
          <a:xfrm>
            <a:off x="2670581" y="3628492"/>
            <a:ext cx="224202" cy="366965"/>
          </a:xfrm>
          <a:prstGeom prst="rect">
            <a:avLst/>
          </a:prstGeom>
          <a:noFill/>
          <a:extLst>
            <a:ext uri="{909E8E84-426E-40DD-AFC4-6F175D3DCCD1}">
              <a14:hiddenFill xmlns:a14="http://schemas.microsoft.com/office/drawing/2010/main">
                <a:solidFill>
                  <a:srgbClr val="FFFFFF"/>
                </a:solidFill>
              </a14:hiddenFill>
            </a:ext>
          </a:extLst>
        </p:spPr>
      </p:pic>
      <p:sp>
        <p:nvSpPr>
          <p:cNvPr id="32" name="TextBox 31">
            <a:extLst>
              <a:ext uri="{FF2B5EF4-FFF2-40B4-BE49-F238E27FC236}">
                <a16:creationId xmlns:a16="http://schemas.microsoft.com/office/drawing/2014/main" id="{B5802F84-7931-49A5-A402-BDB3DA238A99}"/>
              </a:ext>
            </a:extLst>
          </p:cNvPr>
          <p:cNvSpPr txBox="1"/>
          <p:nvPr/>
        </p:nvSpPr>
        <p:spPr>
          <a:xfrm>
            <a:off x="5896028" y="5113558"/>
            <a:ext cx="5794402" cy="1379236"/>
          </a:xfrm>
          <a:prstGeom prst="roundRect">
            <a:avLst/>
          </a:prstGeom>
          <a:solidFill>
            <a:schemeClr val="accent1"/>
          </a:solidFill>
        </p:spPr>
        <p:txBody>
          <a:bodyPr wrap="square" lIns="144000" rIns="144000" numCol="3" spcCol="216000" rtlCol="0" anchor="ctr">
            <a:no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Leelawadee UI" panose="020B0502040204020203" pitchFamily="34" charset="-34"/>
                <a:ea typeface="+mn-ea"/>
                <a:cs typeface="Leelawadee UI" panose="020B0502040204020203" pitchFamily="34" charset="-34"/>
              </a:rPr>
              <a:t>Minimisation: </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200" b="0" i="0" u="none" strike="noStrike" kern="1200" cap="none" spc="0" normalizeH="0" baseline="0" noProof="0" dirty="0">
                <a:ln>
                  <a:noFill/>
                </a:ln>
                <a:solidFill>
                  <a:srgbClr val="FFFFFF"/>
                </a:solidFill>
                <a:effectLst/>
                <a:uLnTx/>
                <a:uFillTx/>
                <a:latin typeface="Leelawadee UI" panose="020B0502040204020203" pitchFamily="34" charset="-34"/>
                <a:ea typeface="+mn-ea"/>
                <a:cs typeface="Leelawadee UI" panose="020B0502040204020203" pitchFamily="34" charset="-34"/>
              </a:rPr>
              <a:t>“I am not harming the child”</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200" b="0" i="0" u="none" strike="noStrike" kern="1200" cap="none" spc="0" normalizeH="0" baseline="0" noProof="0" dirty="0">
                <a:ln>
                  <a:noFill/>
                </a:ln>
                <a:solidFill>
                  <a:srgbClr val="FFFFFF"/>
                </a:solidFill>
                <a:effectLst/>
                <a:uLnTx/>
                <a:uFillTx/>
                <a:latin typeface="Leelawadee UI" panose="020B0502040204020203" pitchFamily="34" charset="-34"/>
                <a:ea typeface="+mn-ea"/>
                <a:cs typeface="Leelawadee UI" panose="020B0502040204020203" pitchFamily="34" charset="-34"/>
              </a:rPr>
              <a:t>“I am making the child feel special”</a:t>
            </a:r>
            <a:endParaRPr kumimoji="0" lang="en-GB" sz="1400" b="1" i="0" u="none" strike="noStrike" kern="1200" cap="none" spc="0" normalizeH="0" baseline="0" noProof="0" dirty="0">
              <a:ln>
                <a:noFill/>
              </a:ln>
              <a:solidFill>
                <a:srgbClr val="FFFFFF"/>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Leelawadee UI" panose="020B0502040204020203" pitchFamily="34" charset="-34"/>
                <a:ea typeface="+mn-ea"/>
                <a:cs typeface="Leelawadee UI" panose="020B0502040204020203" pitchFamily="34" charset="-34"/>
              </a:rPr>
              <a:t>Rationalisation:</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200" b="0" i="0" u="none" strike="noStrike" kern="1200" cap="none" spc="0" normalizeH="0" baseline="0" noProof="0" dirty="0">
                <a:ln>
                  <a:noFill/>
                </a:ln>
                <a:solidFill>
                  <a:srgbClr val="FFFFFF"/>
                </a:solidFill>
                <a:effectLst/>
                <a:uLnTx/>
                <a:uFillTx/>
                <a:latin typeface="Leelawadee UI" panose="020B0502040204020203" pitchFamily="34" charset="-34"/>
                <a:ea typeface="+mn-ea"/>
                <a:cs typeface="Leelawadee UI" panose="020B0502040204020203" pitchFamily="34" charset="-34"/>
              </a:rPr>
              <a:t>“The law is wrong” </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200" b="0" i="0" u="none" strike="noStrike" kern="1200" cap="none" spc="0" normalizeH="0" baseline="0" noProof="0" dirty="0">
                <a:ln>
                  <a:noFill/>
                </a:ln>
                <a:solidFill>
                  <a:srgbClr val="FFFFFF"/>
                </a:solidFill>
                <a:effectLst/>
                <a:uLnTx/>
                <a:uFillTx/>
                <a:latin typeface="Leelawadee UI" panose="020B0502040204020203" pitchFamily="34" charset="-34"/>
                <a:ea typeface="+mn-ea"/>
                <a:cs typeface="Leelawadee UI" panose="020B0502040204020203" pitchFamily="34" charset="-34"/>
              </a:rPr>
              <a:t>“Other people feel or act as I do”</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200" b="0" i="0" u="none" strike="noStrike" kern="1200" cap="none" spc="0" normalizeH="0" baseline="0" noProof="0" dirty="0">
                <a:ln>
                  <a:noFill/>
                </a:ln>
                <a:solidFill>
                  <a:srgbClr val="FFFFFF"/>
                </a:solidFill>
                <a:effectLst/>
                <a:uLnTx/>
                <a:uFillTx/>
                <a:latin typeface="Leelawadee UI" panose="020B0502040204020203" pitchFamily="34" charset="-34"/>
                <a:ea typeface="+mn-ea"/>
                <a:cs typeface="Leelawadee UI" panose="020B0502040204020203" pitchFamily="34" charset="-34"/>
              </a:rPr>
              <a:t>“It happened to me”</a:t>
            </a:r>
            <a:endParaRPr kumimoji="0" lang="en-GB" sz="1400" b="1" i="0" u="none" strike="noStrike" kern="1200" cap="none" spc="0" normalizeH="0" baseline="0" noProof="0" dirty="0">
              <a:ln>
                <a:noFill/>
              </a:ln>
              <a:solidFill>
                <a:srgbClr val="FFFFFF"/>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Leelawadee UI" panose="020B0502040204020203" pitchFamily="34" charset="-34"/>
                <a:ea typeface="+mn-ea"/>
                <a:cs typeface="Leelawadee UI" panose="020B0502040204020203" pitchFamily="34" charset="-34"/>
              </a:rPr>
              <a:t>Projection: </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200" b="0" i="0" u="none" strike="noStrike" kern="1200" cap="none" spc="0" normalizeH="0" baseline="0" noProof="0" dirty="0">
                <a:ln>
                  <a:noFill/>
                </a:ln>
                <a:solidFill>
                  <a:srgbClr val="FFFFFF"/>
                </a:solidFill>
                <a:effectLst/>
                <a:uLnTx/>
                <a:uFillTx/>
                <a:latin typeface="Leelawadee UI" panose="020B0502040204020203" pitchFamily="34" charset="-34"/>
                <a:ea typeface="+mn-ea"/>
                <a:cs typeface="Leelawadee UI" panose="020B0502040204020203" pitchFamily="34" charset="-34"/>
              </a:rPr>
              <a:t>“The child is in control of me”</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200" b="0" i="0" u="none" strike="noStrike" kern="1200" cap="none" spc="0" normalizeH="0" baseline="0" noProof="0" dirty="0">
                <a:ln>
                  <a:noFill/>
                </a:ln>
                <a:solidFill>
                  <a:srgbClr val="FFFFFF"/>
                </a:solidFill>
                <a:effectLst/>
                <a:uLnTx/>
                <a:uFillTx/>
                <a:latin typeface="Leelawadee UI" panose="020B0502040204020203" pitchFamily="34" charset="-34"/>
                <a:ea typeface="+mn-ea"/>
                <a:cs typeface="Leelawadee UI" panose="020B0502040204020203" pitchFamily="34" charset="-34"/>
              </a:rPr>
              <a:t> “The child wants this”</a:t>
            </a:r>
            <a:endParaRPr kumimoji="0" lang="en-US" sz="1200" b="0" i="0" u="none" strike="noStrike" kern="1200" cap="none" spc="0" normalizeH="0" baseline="0" noProof="0" dirty="0">
              <a:ln>
                <a:noFill/>
              </a:ln>
              <a:solidFill>
                <a:srgbClr val="FFFFFF"/>
              </a:solidFill>
              <a:effectLst/>
              <a:uLnTx/>
              <a:uFillTx/>
              <a:latin typeface="Leelawadee UI" panose="020B0502040204020203" pitchFamily="34" charset="-34"/>
              <a:ea typeface="+mn-ea"/>
              <a:cs typeface="Leelawadee UI" panose="020B0502040204020203" pitchFamily="34" charset="-34"/>
            </a:endParaRPr>
          </a:p>
        </p:txBody>
      </p:sp>
    </p:spTree>
    <p:extLst>
      <p:ext uri="{BB962C8B-B14F-4D97-AF65-F5344CB8AC3E}">
        <p14:creationId xmlns:p14="http://schemas.microsoft.com/office/powerpoint/2010/main" val="2493770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84C6A5-601B-4CE4-9355-1DD16F4E65D5}"/>
              </a:ext>
            </a:extLst>
          </p:cNvPr>
          <p:cNvSpPr/>
          <p:nvPr/>
        </p:nvSpPr>
        <p:spPr>
          <a:xfrm>
            <a:off x="0" y="0"/>
            <a:ext cx="12192000" cy="10896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rPr>
              <a:t>1 – HOW DOES IT HAPPEN?</a:t>
            </a:r>
            <a:endParaRPr kumimoji="0" lang="en-US"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endParaRPr>
          </a:p>
        </p:txBody>
      </p:sp>
      <p:sp>
        <p:nvSpPr>
          <p:cNvPr id="7" name="TextBox 6">
            <a:extLst>
              <a:ext uri="{FF2B5EF4-FFF2-40B4-BE49-F238E27FC236}">
                <a16:creationId xmlns:a16="http://schemas.microsoft.com/office/drawing/2014/main" id="{3D31BA4E-019D-4CE1-A2F5-163653812591}"/>
              </a:ext>
            </a:extLst>
          </p:cNvPr>
          <p:cNvSpPr txBox="1"/>
          <p:nvPr/>
        </p:nvSpPr>
        <p:spPr>
          <a:xfrm>
            <a:off x="5889765" y="1497582"/>
            <a:ext cx="5742792" cy="4862810"/>
          </a:xfrm>
          <a:prstGeom prst="roundRect">
            <a:avLst>
              <a:gd name="adj" fmla="val 4190"/>
            </a:avLst>
          </a:prstGeom>
          <a:solidFill>
            <a:schemeClr val="bg1">
              <a:lumMod val="9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Once they have overcome their own conscience, the potential abuser needs to start involving other people. They need to identify a potential victim, and overcome anything that may be protecting them.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The legal and social consequences of being caught out are immense. If a potential offender decides to act on their urges, they are taking a huge risk.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Most sexual offenders do not want to be caught</a:t>
            </a:r>
            <a:r>
              <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 so the offence often involves deliberate action carried out over a period of time.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Opportunistic stranger attacks do occur, but as we have seen in Part 1 and Part 2, they are rare. In these cases, a child is more likely to resist, disclose and be believed.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I</a:t>
            </a:r>
            <a:r>
              <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f an offender wants to get away with their crime, they are much more likely to target a child they already know.</a:t>
            </a:r>
          </a:p>
        </p:txBody>
      </p:sp>
      <p:sp>
        <p:nvSpPr>
          <p:cNvPr id="9" name="Rectangle 8">
            <a:extLst>
              <a:ext uri="{FF2B5EF4-FFF2-40B4-BE49-F238E27FC236}">
                <a16:creationId xmlns:a16="http://schemas.microsoft.com/office/drawing/2014/main" id="{E95EDE0B-D09B-4E2E-91F5-C942CF65D934}"/>
              </a:ext>
            </a:extLst>
          </p:cNvPr>
          <p:cNvSpPr/>
          <p:nvPr/>
        </p:nvSpPr>
        <p:spPr>
          <a:xfrm>
            <a:off x="433783" y="6365167"/>
            <a:ext cx="5996079" cy="2616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100" b="0" i="0" u="none" strike="noStrike" kern="1200" cap="none" spc="0" normalizeH="0" baseline="0" noProof="0" dirty="0">
                <a:ln>
                  <a:noFill/>
                </a:ln>
                <a:solidFill>
                  <a:srgbClr val="FFFFFF">
                    <a:lumMod val="50000"/>
                  </a:srgbClr>
                </a:solidFill>
                <a:effectLst/>
                <a:uLnTx/>
                <a:uFillTx/>
                <a:latin typeface="Leelawadee UI" panose="020B0502040204020203" pitchFamily="34" charset="-34"/>
                <a:ea typeface="+mn-ea"/>
                <a:cs typeface="Leelawadee UI" panose="020B0502040204020203" pitchFamily="34" charset="-34"/>
              </a:rPr>
              <a:t>Adapted from: D </a:t>
            </a:r>
            <a:r>
              <a:rPr kumimoji="0" lang="en-US" sz="1100" b="0" i="0" u="none" strike="noStrike" kern="1200" cap="none" spc="0" normalizeH="0" baseline="0" noProof="0" dirty="0" err="1">
                <a:ln>
                  <a:noFill/>
                </a:ln>
                <a:solidFill>
                  <a:srgbClr val="FFFFFF">
                    <a:lumMod val="50000"/>
                  </a:srgbClr>
                </a:solidFill>
                <a:effectLst/>
                <a:uLnTx/>
                <a:uFillTx/>
                <a:latin typeface="Leelawadee UI" panose="020B0502040204020203" pitchFamily="34" charset="-34"/>
                <a:ea typeface="+mn-ea"/>
                <a:cs typeface="Leelawadee UI" panose="020B0502040204020203" pitchFamily="34" charset="-34"/>
              </a:rPr>
              <a:t>Finkelhor</a:t>
            </a:r>
            <a:r>
              <a:rPr kumimoji="0" lang="en-US" sz="1100" b="0" i="0" u="none" strike="noStrike" kern="1200" cap="none" spc="0" normalizeH="0" baseline="0" noProof="0" dirty="0">
                <a:ln>
                  <a:noFill/>
                </a:ln>
                <a:solidFill>
                  <a:srgbClr val="FFFFFF">
                    <a:lumMod val="50000"/>
                  </a:srgbClr>
                </a:solidFill>
                <a:effectLst/>
                <a:uLnTx/>
                <a:uFillTx/>
                <a:latin typeface="Leelawadee UI" panose="020B0502040204020203" pitchFamily="34" charset="-34"/>
                <a:ea typeface="+mn-ea"/>
                <a:cs typeface="Leelawadee UI" panose="020B0502040204020203" pitchFamily="34" charset="-34"/>
              </a:rPr>
              <a:t> Child Sexual Abuse: New Theory &amp; Research 1986</a:t>
            </a:r>
          </a:p>
        </p:txBody>
      </p:sp>
      <p:sp>
        <p:nvSpPr>
          <p:cNvPr id="25" name="Oval 24">
            <a:extLst>
              <a:ext uri="{FF2B5EF4-FFF2-40B4-BE49-F238E27FC236}">
                <a16:creationId xmlns:a16="http://schemas.microsoft.com/office/drawing/2014/main" id="{0F572A03-FB83-478B-A0A5-F6C66DAE7E99}"/>
              </a:ext>
            </a:extLst>
          </p:cNvPr>
          <p:cNvSpPr/>
          <p:nvPr/>
        </p:nvSpPr>
        <p:spPr>
          <a:xfrm>
            <a:off x="617779" y="1648470"/>
            <a:ext cx="4329807" cy="4329807"/>
          </a:xfrm>
          <a:prstGeom prst="ellipse">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6" name="Oval 25">
            <a:extLst>
              <a:ext uri="{FF2B5EF4-FFF2-40B4-BE49-F238E27FC236}">
                <a16:creationId xmlns:a16="http://schemas.microsoft.com/office/drawing/2014/main" id="{2142109B-32BE-4471-9DDD-2F6FBE5E5082}"/>
              </a:ext>
            </a:extLst>
          </p:cNvPr>
          <p:cNvSpPr/>
          <p:nvPr/>
        </p:nvSpPr>
        <p:spPr>
          <a:xfrm>
            <a:off x="1011398" y="2042089"/>
            <a:ext cx="3542569" cy="3542569"/>
          </a:xfrm>
          <a:prstGeom prst="ellipse">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7" name="Oval 26">
            <a:extLst>
              <a:ext uri="{FF2B5EF4-FFF2-40B4-BE49-F238E27FC236}">
                <a16:creationId xmlns:a16="http://schemas.microsoft.com/office/drawing/2014/main" id="{06B1B637-6F99-4819-AB00-E85B25AFEEDA}"/>
              </a:ext>
            </a:extLst>
          </p:cNvPr>
          <p:cNvSpPr/>
          <p:nvPr/>
        </p:nvSpPr>
        <p:spPr>
          <a:xfrm>
            <a:off x="1405016" y="2435707"/>
            <a:ext cx="2755332" cy="2755332"/>
          </a:xfrm>
          <a:prstGeom prst="ellipse">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8" name="Oval 27">
            <a:extLst>
              <a:ext uri="{FF2B5EF4-FFF2-40B4-BE49-F238E27FC236}">
                <a16:creationId xmlns:a16="http://schemas.microsoft.com/office/drawing/2014/main" id="{D07D9103-4904-49DA-9E40-4DDB505972C8}"/>
              </a:ext>
            </a:extLst>
          </p:cNvPr>
          <p:cNvSpPr/>
          <p:nvPr/>
        </p:nvSpPr>
        <p:spPr>
          <a:xfrm>
            <a:off x="1798635" y="2829326"/>
            <a:ext cx="1968094" cy="1968094"/>
          </a:xfrm>
          <a:prstGeom prst="ellipse">
            <a:avLst/>
          </a:prstGeom>
          <a:solidFill>
            <a:schemeClr val="accent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9" name="Oval 28">
            <a:extLst>
              <a:ext uri="{FF2B5EF4-FFF2-40B4-BE49-F238E27FC236}">
                <a16:creationId xmlns:a16="http://schemas.microsoft.com/office/drawing/2014/main" id="{BCBAB2F2-3314-4DE8-A7C6-FE22A0CAAA0E}"/>
              </a:ext>
            </a:extLst>
          </p:cNvPr>
          <p:cNvSpPr/>
          <p:nvPr/>
        </p:nvSpPr>
        <p:spPr>
          <a:xfrm>
            <a:off x="2192254" y="3222945"/>
            <a:ext cx="1180856" cy="1180856"/>
          </a:xfrm>
          <a:prstGeom prst="ellipse">
            <a:avLst/>
          </a:prstGeom>
          <a:solidFill>
            <a:schemeClr val="accent1">
              <a:lumMod val="5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0" name="Oval 29">
            <a:extLst>
              <a:ext uri="{FF2B5EF4-FFF2-40B4-BE49-F238E27FC236}">
                <a16:creationId xmlns:a16="http://schemas.microsoft.com/office/drawing/2014/main" id="{2FBA1358-E9DD-4997-A483-E14934764C07}"/>
              </a:ext>
            </a:extLst>
          </p:cNvPr>
          <p:cNvSpPr/>
          <p:nvPr/>
        </p:nvSpPr>
        <p:spPr>
          <a:xfrm>
            <a:off x="2585873" y="3616564"/>
            <a:ext cx="393619" cy="393619"/>
          </a:xfrm>
          <a:prstGeom prst="ellipse">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D44CC123-6E5D-4F9C-B760-50BB9786EA7B}"/>
              </a:ext>
            </a:extLst>
          </p:cNvPr>
          <p:cNvSpPr>
            <a:spLocks noChangeAspect="1"/>
          </p:cNvSpPr>
          <p:nvPr/>
        </p:nvSpPr>
        <p:spPr>
          <a:xfrm rot="16200000">
            <a:off x="617282" y="1895606"/>
            <a:ext cx="4330800" cy="4330800"/>
          </a:xfrm>
          <a:prstGeom prst="rect">
            <a:avLst/>
          </a:prstGeom>
          <a:noFill/>
        </p:spPr>
        <p:txBody>
          <a:bodyPr wrap="none" lIns="91440" tIns="45720" rIns="91440" bIns="45720">
            <a:prstTxWarp prst="textCircl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w="0"/>
                <a:solidFill>
                  <a:srgbClr val="FFFFFF">
                    <a:lumMod val="65000"/>
                  </a:srgbClr>
                </a:solidFill>
                <a:effectLst/>
                <a:uLnTx/>
                <a:uFillTx/>
                <a:latin typeface="Leelawadee UI" panose="020B0502040204020203" pitchFamily="34" charset="-34"/>
                <a:ea typeface="+mn-ea"/>
                <a:cs typeface="Leelawadee UI" panose="020B0502040204020203" pitchFamily="34" charset="-34"/>
              </a:rPr>
              <a:t>THOUGHTS</a:t>
            </a:r>
          </a:p>
        </p:txBody>
      </p:sp>
      <p:sp>
        <p:nvSpPr>
          <p:cNvPr id="21" name="Rectangle 20">
            <a:extLst>
              <a:ext uri="{FF2B5EF4-FFF2-40B4-BE49-F238E27FC236}">
                <a16:creationId xmlns:a16="http://schemas.microsoft.com/office/drawing/2014/main" id="{E7EB37A3-935C-4047-9E83-3827405DB560}"/>
              </a:ext>
            </a:extLst>
          </p:cNvPr>
          <p:cNvSpPr>
            <a:spLocks noChangeAspect="1"/>
          </p:cNvSpPr>
          <p:nvPr/>
        </p:nvSpPr>
        <p:spPr>
          <a:xfrm rot="16200000">
            <a:off x="1072682" y="2289235"/>
            <a:ext cx="3420000" cy="3420000"/>
          </a:xfrm>
          <a:prstGeom prst="rect">
            <a:avLst/>
          </a:prstGeom>
          <a:noFill/>
        </p:spPr>
        <p:txBody>
          <a:bodyPr wrap="none" lIns="91440" tIns="45720" rIns="91440" bIns="45720">
            <a:prstTxWarp prst="textCircl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w="0"/>
                <a:solidFill>
                  <a:srgbClr val="FFFFFF">
                    <a:lumMod val="65000"/>
                  </a:srgbClr>
                </a:solidFill>
                <a:effectLst/>
                <a:uLnTx/>
                <a:uFillTx/>
                <a:latin typeface="Leelawadee UI" panose="020B0502040204020203" pitchFamily="34" charset="-34"/>
                <a:ea typeface="+mn-ea"/>
                <a:cs typeface="Leelawadee UI" panose="020B0502040204020203" pitchFamily="34" charset="-34"/>
              </a:rPr>
              <a:t>M</a:t>
            </a:r>
            <a:r>
              <a:rPr kumimoji="0" lang="en-US" sz="1200" b="0" i="0" u="none" strike="noStrike" kern="1200" cap="none" spc="0" normalizeH="0" baseline="0" noProof="0" dirty="0">
                <a:ln w="0"/>
                <a:solidFill>
                  <a:srgbClr val="FFFFFF">
                    <a:lumMod val="65000"/>
                  </a:srgbClr>
                </a:solidFill>
                <a:effectLst/>
                <a:uLnTx/>
                <a:uFillTx/>
                <a:latin typeface="Leelawadee UI" panose="020B0502040204020203" pitchFamily="34" charset="-34"/>
                <a:ea typeface="+mn-ea"/>
                <a:cs typeface="Leelawadee UI" panose="020B0502040204020203" pitchFamily="34" charset="-34"/>
              </a:rPr>
              <a:t>OTIVATION</a:t>
            </a:r>
          </a:p>
        </p:txBody>
      </p:sp>
      <p:sp>
        <p:nvSpPr>
          <p:cNvPr id="22" name="Rectangle 21">
            <a:extLst>
              <a:ext uri="{FF2B5EF4-FFF2-40B4-BE49-F238E27FC236}">
                <a16:creationId xmlns:a16="http://schemas.microsoft.com/office/drawing/2014/main" id="{B726924A-7F6C-4BBC-BD8C-78EC728EE0AB}"/>
              </a:ext>
            </a:extLst>
          </p:cNvPr>
          <p:cNvSpPr>
            <a:spLocks noChangeAspect="1"/>
          </p:cNvSpPr>
          <p:nvPr/>
        </p:nvSpPr>
        <p:spPr>
          <a:xfrm rot="16200000">
            <a:off x="1468681" y="2674357"/>
            <a:ext cx="2628000" cy="2628000"/>
          </a:xfrm>
          <a:prstGeom prst="rect">
            <a:avLst/>
          </a:prstGeom>
          <a:noFill/>
        </p:spPr>
        <p:txBody>
          <a:bodyPr wrap="none" lIns="91440" tIns="45720" rIns="91440" bIns="45720">
            <a:prstTxWarp prst="textCircl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w="0"/>
                <a:solidFill>
                  <a:srgbClr val="FFFFFF">
                    <a:lumMod val="65000"/>
                  </a:srgbClr>
                </a:solidFill>
                <a:effectLst/>
                <a:uLnTx/>
                <a:uFillTx/>
                <a:latin typeface="Leelawadee UI" panose="020B0502040204020203" pitchFamily="34" charset="-34"/>
                <a:ea typeface="+mn-ea"/>
                <a:cs typeface="Leelawadee UI" panose="020B0502040204020203" pitchFamily="34" charset="-34"/>
              </a:rPr>
              <a:t>CONSCIENCE</a:t>
            </a:r>
            <a:endParaRPr kumimoji="0" lang="en-US" sz="1200" b="0" i="0" u="none" strike="noStrike" kern="1200" cap="none" spc="0" normalizeH="0" baseline="0" noProof="0" dirty="0">
              <a:ln w="0"/>
              <a:solidFill>
                <a:srgbClr val="FFFFFF">
                  <a:lumMod val="65000"/>
                </a:srgbClr>
              </a:solidFill>
              <a:effectLst/>
              <a:uLnTx/>
              <a:uFillTx/>
              <a:latin typeface="Leelawadee UI" panose="020B0502040204020203" pitchFamily="34" charset="-34"/>
              <a:ea typeface="+mn-ea"/>
              <a:cs typeface="Leelawadee UI" panose="020B0502040204020203" pitchFamily="34" charset="-34"/>
            </a:endParaRPr>
          </a:p>
        </p:txBody>
      </p:sp>
      <p:sp>
        <p:nvSpPr>
          <p:cNvPr id="23" name="Rectangle 22">
            <a:extLst>
              <a:ext uri="{FF2B5EF4-FFF2-40B4-BE49-F238E27FC236}">
                <a16:creationId xmlns:a16="http://schemas.microsoft.com/office/drawing/2014/main" id="{CB21AF91-FE5A-40D9-A6E5-1F8CCDB22DEE}"/>
              </a:ext>
            </a:extLst>
          </p:cNvPr>
          <p:cNvSpPr>
            <a:spLocks noChangeAspect="1"/>
          </p:cNvSpPr>
          <p:nvPr/>
        </p:nvSpPr>
        <p:spPr>
          <a:xfrm rot="16200000">
            <a:off x="2098681" y="3039347"/>
            <a:ext cx="1368000" cy="1368000"/>
          </a:xfrm>
          <a:prstGeom prst="rect">
            <a:avLst/>
          </a:prstGeom>
          <a:noFill/>
        </p:spPr>
        <p:txBody>
          <a:bodyPr wrap="none" lIns="91440" tIns="45720" rIns="91440" bIns="45720">
            <a:prstTxWarp prst="textCircl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w="0"/>
                <a:solidFill>
                  <a:srgbClr val="FFFFFF">
                    <a:lumMod val="85000"/>
                  </a:srgbClr>
                </a:solidFill>
                <a:effectLst/>
                <a:uLnTx/>
                <a:uFillTx/>
                <a:latin typeface="Leelawadee UI" panose="020B0502040204020203" pitchFamily="34" charset="-34"/>
                <a:ea typeface="+mn-ea"/>
                <a:cs typeface="Leelawadee UI" panose="020B0502040204020203" pitchFamily="34" charset="-34"/>
              </a:rPr>
              <a:t>OPPORTUNITY</a:t>
            </a:r>
            <a:endParaRPr kumimoji="0" lang="en-US" sz="1200" b="0" i="0" u="none" strike="noStrike" kern="1200" cap="none" spc="0" normalizeH="0" baseline="0" noProof="0" dirty="0">
              <a:ln w="0"/>
              <a:solidFill>
                <a:srgbClr val="FFFFFF">
                  <a:lumMod val="85000"/>
                </a:srgbClr>
              </a:solidFill>
              <a:effectLst/>
              <a:uLnTx/>
              <a:uFillTx/>
              <a:latin typeface="Leelawadee UI" panose="020B0502040204020203" pitchFamily="34" charset="-34"/>
              <a:ea typeface="+mn-ea"/>
              <a:cs typeface="Leelawadee UI" panose="020B0502040204020203" pitchFamily="34" charset="-34"/>
            </a:endParaRPr>
          </a:p>
        </p:txBody>
      </p:sp>
      <p:sp>
        <p:nvSpPr>
          <p:cNvPr id="24" name="Rectangle 23">
            <a:extLst>
              <a:ext uri="{FF2B5EF4-FFF2-40B4-BE49-F238E27FC236}">
                <a16:creationId xmlns:a16="http://schemas.microsoft.com/office/drawing/2014/main" id="{940D10EF-B4AE-4EE1-B8F9-2E3BCF886564}"/>
              </a:ext>
            </a:extLst>
          </p:cNvPr>
          <p:cNvSpPr>
            <a:spLocks noChangeAspect="1"/>
          </p:cNvSpPr>
          <p:nvPr/>
        </p:nvSpPr>
        <p:spPr>
          <a:xfrm rot="16200000">
            <a:off x="2422681" y="3444149"/>
            <a:ext cx="720000" cy="720000"/>
          </a:xfrm>
          <a:prstGeom prst="rect">
            <a:avLst/>
          </a:prstGeom>
          <a:noFill/>
        </p:spPr>
        <p:txBody>
          <a:bodyPr wrap="none" lIns="91440" tIns="45720" rIns="91440" bIns="45720">
            <a:prstTxWarp prst="textCircl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w="0"/>
                <a:solidFill>
                  <a:srgbClr val="FFFFFF">
                    <a:lumMod val="85000"/>
                  </a:srgbClr>
                </a:solidFill>
                <a:effectLst/>
                <a:uLnTx/>
                <a:uFillTx/>
                <a:latin typeface="Leelawadee UI" panose="020B0502040204020203" pitchFamily="34" charset="-34"/>
                <a:ea typeface="+mn-ea"/>
                <a:cs typeface="Leelawadee UI" panose="020B0502040204020203" pitchFamily="34" charset="-34"/>
              </a:rPr>
              <a:t>RESISTANCE</a:t>
            </a:r>
            <a:endParaRPr kumimoji="0" lang="en-US" sz="1200" b="0" i="0" u="none" strike="noStrike" kern="1200" cap="none" spc="0" normalizeH="0" baseline="0" noProof="0" dirty="0">
              <a:ln w="0"/>
              <a:solidFill>
                <a:srgbClr val="FFFFFF">
                  <a:lumMod val="85000"/>
                </a:srgbClr>
              </a:solidFill>
              <a:effectLst/>
              <a:uLnTx/>
              <a:uFillTx/>
              <a:latin typeface="Leelawadee UI" panose="020B0502040204020203" pitchFamily="34" charset="-34"/>
              <a:ea typeface="+mn-ea"/>
              <a:cs typeface="Leelawadee UI" panose="020B0502040204020203" pitchFamily="34" charset="-34"/>
            </a:endParaRPr>
          </a:p>
        </p:txBody>
      </p:sp>
      <p:pic>
        <p:nvPicPr>
          <p:cNvPr id="17" name="Picture 2" descr="Image result for child icon">
            <a:extLst>
              <a:ext uri="{FF2B5EF4-FFF2-40B4-BE49-F238E27FC236}">
                <a16:creationId xmlns:a16="http://schemas.microsoft.com/office/drawing/2014/main" id="{F042BC79-F47B-417D-BC1E-4D160CF687CE}"/>
              </a:ext>
            </a:extLst>
          </p:cNvPr>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5853" t="1805" r="23703" b="66157"/>
          <a:stretch/>
        </p:blipFill>
        <p:spPr bwMode="auto">
          <a:xfrm>
            <a:off x="2670581" y="3628492"/>
            <a:ext cx="224202" cy="3669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5729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84C6A5-601B-4CE4-9355-1DD16F4E65D5}"/>
              </a:ext>
            </a:extLst>
          </p:cNvPr>
          <p:cNvSpPr/>
          <p:nvPr/>
        </p:nvSpPr>
        <p:spPr>
          <a:xfrm>
            <a:off x="0" y="0"/>
            <a:ext cx="12192000" cy="10896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rPr>
              <a:t>1 – HOW DOES IT HAPPEN?</a:t>
            </a:r>
            <a:endParaRPr kumimoji="0" lang="en-US"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endParaRPr>
          </a:p>
        </p:txBody>
      </p:sp>
      <p:sp>
        <p:nvSpPr>
          <p:cNvPr id="9" name="Rectangle 8">
            <a:extLst>
              <a:ext uri="{FF2B5EF4-FFF2-40B4-BE49-F238E27FC236}">
                <a16:creationId xmlns:a16="http://schemas.microsoft.com/office/drawing/2014/main" id="{E95EDE0B-D09B-4E2E-91F5-C942CF65D934}"/>
              </a:ext>
            </a:extLst>
          </p:cNvPr>
          <p:cNvSpPr/>
          <p:nvPr/>
        </p:nvSpPr>
        <p:spPr>
          <a:xfrm>
            <a:off x="433783" y="6365167"/>
            <a:ext cx="5996079" cy="2616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100" b="0" i="0" u="none" strike="noStrike" kern="1200" cap="none" spc="0" normalizeH="0" baseline="0" noProof="0" dirty="0">
                <a:ln>
                  <a:noFill/>
                </a:ln>
                <a:solidFill>
                  <a:srgbClr val="FFFFFF">
                    <a:lumMod val="50000"/>
                  </a:srgbClr>
                </a:solidFill>
                <a:effectLst/>
                <a:uLnTx/>
                <a:uFillTx/>
                <a:latin typeface="Leelawadee UI" panose="020B0502040204020203" pitchFamily="34" charset="-34"/>
                <a:ea typeface="+mn-ea"/>
                <a:cs typeface="Leelawadee UI" panose="020B0502040204020203" pitchFamily="34" charset="-34"/>
              </a:rPr>
              <a:t>Adapted from: D </a:t>
            </a:r>
            <a:r>
              <a:rPr kumimoji="0" lang="en-US" sz="1100" b="0" i="0" u="none" strike="noStrike" kern="1200" cap="none" spc="0" normalizeH="0" baseline="0" noProof="0" dirty="0" err="1">
                <a:ln>
                  <a:noFill/>
                </a:ln>
                <a:solidFill>
                  <a:srgbClr val="FFFFFF">
                    <a:lumMod val="50000"/>
                  </a:srgbClr>
                </a:solidFill>
                <a:effectLst/>
                <a:uLnTx/>
                <a:uFillTx/>
                <a:latin typeface="Leelawadee UI" panose="020B0502040204020203" pitchFamily="34" charset="-34"/>
                <a:ea typeface="+mn-ea"/>
                <a:cs typeface="Leelawadee UI" panose="020B0502040204020203" pitchFamily="34" charset="-34"/>
              </a:rPr>
              <a:t>Finkelhor</a:t>
            </a:r>
            <a:r>
              <a:rPr kumimoji="0" lang="en-US" sz="1100" b="0" i="0" u="none" strike="noStrike" kern="1200" cap="none" spc="0" normalizeH="0" baseline="0" noProof="0" dirty="0">
                <a:ln>
                  <a:noFill/>
                </a:ln>
                <a:solidFill>
                  <a:srgbClr val="FFFFFF">
                    <a:lumMod val="50000"/>
                  </a:srgbClr>
                </a:solidFill>
                <a:effectLst/>
                <a:uLnTx/>
                <a:uFillTx/>
                <a:latin typeface="Leelawadee UI" panose="020B0502040204020203" pitchFamily="34" charset="-34"/>
                <a:ea typeface="+mn-ea"/>
                <a:cs typeface="Leelawadee UI" panose="020B0502040204020203" pitchFamily="34" charset="-34"/>
              </a:rPr>
              <a:t> Child Sexual Abuse: New Theory &amp; Research 1986</a:t>
            </a:r>
          </a:p>
        </p:txBody>
      </p:sp>
      <p:sp>
        <p:nvSpPr>
          <p:cNvPr id="25" name="Oval 24">
            <a:extLst>
              <a:ext uri="{FF2B5EF4-FFF2-40B4-BE49-F238E27FC236}">
                <a16:creationId xmlns:a16="http://schemas.microsoft.com/office/drawing/2014/main" id="{0F572A03-FB83-478B-A0A5-F6C66DAE7E99}"/>
              </a:ext>
            </a:extLst>
          </p:cNvPr>
          <p:cNvSpPr/>
          <p:nvPr/>
        </p:nvSpPr>
        <p:spPr>
          <a:xfrm>
            <a:off x="617779" y="1648470"/>
            <a:ext cx="4329807" cy="4329807"/>
          </a:xfrm>
          <a:prstGeom prst="ellipse">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6" name="Oval 25">
            <a:extLst>
              <a:ext uri="{FF2B5EF4-FFF2-40B4-BE49-F238E27FC236}">
                <a16:creationId xmlns:a16="http://schemas.microsoft.com/office/drawing/2014/main" id="{2142109B-32BE-4471-9DDD-2F6FBE5E5082}"/>
              </a:ext>
            </a:extLst>
          </p:cNvPr>
          <p:cNvSpPr/>
          <p:nvPr/>
        </p:nvSpPr>
        <p:spPr>
          <a:xfrm>
            <a:off x="1011398" y="2042089"/>
            <a:ext cx="3542569" cy="3542569"/>
          </a:xfrm>
          <a:prstGeom prst="ellipse">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7" name="Oval 26">
            <a:extLst>
              <a:ext uri="{FF2B5EF4-FFF2-40B4-BE49-F238E27FC236}">
                <a16:creationId xmlns:a16="http://schemas.microsoft.com/office/drawing/2014/main" id="{06B1B637-6F99-4819-AB00-E85B25AFEEDA}"/>
              </a:ext>
            </a:extLst>
          </p:cNvPr>
          <p:cNvSpPr/>
          <p:nvPr/>
        </p:nvSpPr>
        <p:spPr>
          <a:xfrm>
            <a:off x="1405016" y="2435707"/>
            <a:ext cx="2755332" cy="2755332"/>
          </a:xfrm>
          <a:prstGeom prst="ellipse">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8" name="Oval 27">
            <a:extLst>
              <a:ext uri="{FF2B5EF4-FFF2-40B4-BE49-F238E27FC236}">
                <a16:creationId xmlns:a16="http://schemas.microsoft.com/office/drawing/2014/main" id="{D07D9103-4904-49DA-9E40-4DDB505972C8}"/>
              </a:ext>
            </a:extLst>
          </p:cNvPr>
          <p:cNvSpPr/>
          <p:nvPr/>
        </p:nvSpPr>
        <p:spPr>
          <a:xfrm>
            <a:off x="1798635" y="2829326"/>
            <a:ext cx="1968094" cy="1968094"/>
          </a:xfrm>
          <a:prstGeom prst="ellipse">
            <a:avLst/>
          </a:prstGeom>
          <a:solidFill>
            <a:schemeClr val="accent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9" name="Oval 28">
            <a:extLst>
              <a:ext uri="{FF2B5EF4-FFF2-40B4-BE49-F238E27FC236}">
                <a16:creationId xmlns:a16="http://schemas.microsoft.com/office/drawing/2014/main" id="{BCBAB2F2-3314-4DE8-A7C6-FE22A0CAAA0E}"/>
              </a:ext>
            </a:extLst>
          </p:cNvPr>
          <p:cNvSpPr/>
          <p:nvPr/>
        </p:nvSpPr>
        <p:spPr>
          <a:xfrm>
            <a:off x="2192254" y="3222945"/>
            <a:ext cx="1180856" cy="1180856"/>
          </a:xfrm>
          <a:prstGeom prst="ellipse">
            <a:avLst/>
          </a:prstGeom>
          <a:solidFill>
            <a:schemeClr val="accent1">
              <a:lumMod val="5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0" name="Oval 29">
            <a:extLst>
              <a:ext uri="{FF2B5EF4-FFF2-40B4-BE49-F238E27FC236}">
                <a16:creationId xmlns:a16="http://schemas.microsoft.com/office/drawing/2014/main" id="{2FBA1358-E9DD-4997-A483-E14934764C07}"/>
              </a:ext>
            </a:extLst>
          </p:cNvPr>
          <p:cNvSpPr/>
          <p:nvPr/>
        </p:nvSpPr>
        <p:spPr>
          <a:xfrm>
            <a:off x="2585873" y="3616564"/>
            <a:ext cx="393619" cy="393619"/>
          </a:xfrm>
          <a:prstGeom prst="ellipse">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D44CC123-6E5D-4F9C-B760-50BB9786EA7B}"/>
              </a:ext>
            </a:extLst>
          </p:cNvPr>
          <p:cNvSpPr>
            <a:spLocks noChangeAspect="1"/>
          </p:cNvSpPr>
          <p:nvPr/>
        </p:nvSpPr>
        <p:spPr>
          <a:xfrm rot="16200000">
            <a:off x="617282" y="1895606"/>
            <a:ext cx="4330800" cy="4330800"/>
          </a:xfrm>
          <a:prstGeom prst="rect">
            <a:avLst/>
          </a:prstGeom>
          <a:noFill/>
        </p:spPr>
        <p:txBody>
          <a:bodyPr wrap="none" lIns="91440" tIns="45720" rIns="91440" bIns="45720">
            <a:prstTxWarp prst="textCircl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w="0"/>
                <a:solidFill>
                  <a:srgbClr val="FFFFFF">
                    <a:lumMod val="65000"/>
                  </a:srgbClr>
                </a:solidFill>
                <a:effectLst/>
                <a:uLnTx/>
                <a:uFillTx/>
                <a:latin typeface="Leelawadee UI" panose="020B0502040204020203" pitchFamily="34" charset="-34"/>
                <a:ea typeface="+mn-ea"/>
                <a:cs typeface="Leelawadee UI" panose="020B0502040204020203" pitchFamily="34" charset="-34"/>
              </a:rPr>
              <a:t>THOUGHTS</a:t>
            </a:r>
          </a:p>
        </p:txBody>
      </p:sp>
      <p:sp>
        <p:nvSpPr>
          <p:cNvPr id="21" name="Rectangle 20">
            <a:extLst>
              <a:ext uri="{FF2B5EF4-FFF2-40B4-BE49-F238E27FC236}">
                <a16:creationId xmlns:a16="http://schemas.microsoft.com/office/drawing/2014/main" id="{E7EB37A3-935C-4047-9E83-3827405DB560}"/>
              </a:ext>
            </a:extLst>
          </p:cNvPr>
          <p:cNvSpPr>
            <a:spLocks noChangeAspect="1"/>
          </p:cNvSpPr>
          <p:nvPr/>
        </p:nvSpPr>
        <p:spPr>
          <a:xfrm rot="16200000">
            <a:off x="1072682" y="2289235"/>
            <a:ext cx="3420000" cy="3420000"/>
          </a:xfrm>
          <a:prstGeom prst="rect">
            <a:avLst/>
          </a:prstGeom>
          <a:noFill/>
        </p:spPr>
        <p:txBody>
          <a:bodyPr wrap="none" lIns="91440" tIns="45720" rIns="91440" bIns="45720">
            <a:prstTxWarp prst="textCircl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w="0"/>
                <a:solidFill>
                  <a:srgbClr val="FFFFFF">
                    <a:lumMod val="65000"/>
                  </a:srgbClr>
                </a:solidFill>
                <a:effectLst/>
                <a:uLnTx/>
                <a:uFillTx/>
                <a:latin typeface="Leelawadee UI" panose="020B0502040204020203" pitchFamily="34" charset="-34"/>
                <a:ea typeface="+mn-ea"/>
                <a:cs typeface="Leelawadee UI" panose="020B0502040204020203" pitchFamily="34" charset="-34"/>
              </a:rPr>
              <a:t>M</a:t>
            </a:r>
            <a:r>
              <a:rPr kumimoji="0" lang="en-US" sz="1200" b="0" i="0" u="none" strike="noStrike" kern="1200" cap="none" spc="0" normalizeH="0" baseline="0" noProof="0" dirty="0">
                <a:ln w="0"/>
                <a:solidFill>
                  <a:srgbClr val="FFFFFF">
                    <a:lumMod val="65000"/>
                  </a:srgbClr>
                </a:solidFill>
                <a:effectLst/>
                <a:uLnTx/>
                <a:uFillTx/>
                <a:latin typeface="Leelawadee UI" panose="020B0502040204020203" pitchFamily="34" charset="-34"/>
                <a:ea typeface="+mn-ea"/>
                <a:cs typeface="Leelawadee UI" panose="020B0502040204020203" pitchFamily="34" charset="-34"/>
              </a:rPr>
              <a:t>OTIVATION</a:t>
            </a:r>
          </a:p>
        </p:txBody>
      </p:sp>
      <p:sp>
        <p:nvSpPr>
          <p:cNvPr id="22" name="Rectangle 21">
            <a:extLst>
              <a:ext uri="{FF2B5EF4-FFF2-40B4-BE49-F238E27FC236}">
                <a16:creationId xmlns:a16="http://schemas.microsoft.com/office/drawing/2014/main" id="{B726924A-7F6C-4BBC-BD8C-78EC728EE0AB}"/>
              </a:ext>
            </a:extLst>
          </p:cNvPr>
          <p:cNvSpPr>
            <a:spLocks noChangeAspect="1"/>
          </p:cNvSpPr>
          <p:nvPr/>
        </p:nvSpPr>
        <p:spPr>
          <a:xfrm rot="16200000">
            <a:off x="1468681" y="2674357"/>
            <a:ext cx="2628000" cy="2628000"/>
          </a:xfrm>
          <a:prstGeom prst="rect">
            <a:avLst/>
          </a:prstGeom>
          <a:noFill/>
        </p:spPr>
        <p:txBody>
          <a:bodyPr wrap="none" lIns="91440" tIns="45720" rIns="91440" bIns="45720">
            <a:prstTxWarp prst="textCircl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w="0"/>
                <a:solidFill>
                  <a:srgbClr val="FFFFFF">
                    <a:lumMod val="65000"/>
                  </a:srgbClr>
                </a:solidFill>
                <a:effectLst/>
                <a:uLnTx/>
                <a:uFillTx/>
                <a:latin typeface="Leelawadee UI" panose="020B0502040204020203" pitchFamily="34" charset="-34"/>
                <a:ea typeface="+mn-ea"/>
                <a:cs typeface="Leelawadee UI" panose="020B0502040204020203" pitchFamily="34" charset="-34"/>
              </a:rPr>
              <a:t>CONSCIENCE</a:t>
            </a:r>
            <a:endParaRPr kumimoji="0" lang="en-US" sz="1200" b="0" i="0" u="none" strike="noStrike" kern="1200" cap="none" spc="0" normalizeH="0" baseline="0" noProof="0" dirty="0">
              <a:ln w="0"/>
              <a:solidFill>
                <a:srgbClr val="FFFFFF">
                  <a:lumMod val="65000"/>
                </a:srgbClr>
              </a:solidFill>
              <a:effectLst/>
              <a:uLnTx/>
              <a:uFillTx/>
              <a:latin typeface="Leelawadee UI" panose="020B0502040204020203" pitchFamily="34" charset="-34"/>
              <a:ea typeface="+mn-ea"/>
              <a:cs typeface="Leelawadee UI" panose="020B0502040204020203" pitchFamily="34" charset="-34"/>
            </a:endParaRPr>
          </a:p>
        </p:txBody>
      </p:sp>
      <p:sp>
        <p:nvSpPr>
          <p:cNvPr id="23" name="Rectangle 22">
            <a:extLst>
              <a:ext uri="{FF2B5EF4-FFF2-40B4-BE49-F238E27FC236}">
                <a16:creationId xmlns:a16="http://schemas.microsoft.com/office/drawing/2014/main" id="{CB21AF91-FE5A-40D9-A6E5-1F8CCDB22DEE}"/>
              </a:ext>
            </a:extLst>
          </p:cNvPr>
          <p:cNvSpPr>
            <a:spLocks noChangeAspect="1"/>
          </p:cNvSpPr>
          <p:nvPr/>
        </p:nvSpPr>
        <p:spPr>
          <a:xfrm rot="16200000">
            <a:off x="2098681" y="3039347"/>
            <a:ext cx="1368000" cy="1368000"/>
          </a:xfrm>
          <a:prstGeom prst="rect">
            <a:avLst/>
          </a:prstGeom>
          <a:noFill/>
        </p:spPr>
        <p:txBody>
          <a:bodyPr wrap="none" lIns="91440" tIns="45720" rIns="91440" bIns="45720">
            <a:prstTxWarp prst="textCircl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w="0"/>
                <a:solidFill>
                  <a:srgbClr val="FFFFFF">
                    <a:lumMod val="85000"/>
                  </a:srgbClr>
                </a:solidFill>
                <a:effectLst/>
                <a:uLnTx/>
                <a:uFillTx/>
                <a:latin typeface="Leelawadee UI" panose="020B0502040204020203" pitchFamily="34" charset="-34"/>
                <a:ea typeface="+mn-ea"/>
                <a:cs typeface="Leelawadee UI" panose="020B0502040204020203" pitchFamily="34" charset="-34"/>
              </a:rPr>
              <a:t>OPPORTUNITY</a:t>
            </a:r>
            <a:endParaRPr kumimoji="0" lang="en-US" sz="1200" b="0" i="0" u="none" strike="noStrike" kern="1200" cap="none" spc="0" normalizeH="0" baseline="0" noProof="0" dirty="0">
              <a:ln w="0"/>
              <a:solidFill>
                <a:srgbClr val="FFFFFF">
                  <a:lumMod val="85000"/>
                </a:srgbClr>
              </a:solidFill>
              <a:effectLst/>
              <a:uLnTx/>
              <a:uFillTx/>
              <a:latin typeface="Leelawadee UI" panose="020B0502040204020203" pitchFamily="34" charset="-34"/>
              <a:ea typeface="+mn-ea"/>
              <a:cs typeface="Leelawadee UI" panose="020B0502040204020203" pitchFamily="34" charset="-34"/>
            </a:endParaRPr>
          </a:p>
        </p:txBody>
      </p:sp>
      <p:sp>
        <p:nvSpPr>
          <p:cNvPr id="24" name="Rectangle 23">
            <a:extLst>
              <a:ext uri="{FF2B5EF4-FFF2-40B4-BE49-F238E27FC236}">
                <a16:creationId xmlns:a16="http://schemas.microsoft.com/office/drawing/2014/main" id="{940D10EF-B4AE-4EE1-B8F9-2E3BCF886564}"/>
              </a:ext>
            </a:extLst>
          </p:cNvPr>
          <p:cNvSpPr>
            <a:spLocks noChangeAspect="1"/>
          </p:cNvSpPr>
          <p:nvPr/>
        </p:nvSpPr>
        <p:spPr>
          <a:xfrm rot="16200000">
            <a:off x="2422681" y="3444149"/>
            <a:ext cx="720000" cy="720000"/>
          </a:xfrm>
          <a:prstGeom prst="rect">
            <a:avLst/>
          </a:prstGeom>
          <a:noFill/>
        </p:spPr>
        <p:txBody>
          <a:bodyPr wrap="none" lIns="91440" tIns="45720" rIns="91440" bIns="45720">
            <a:prstTxWarp prst="textCircl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w="0"/>
                <a:solidFill>
                  <a:srgbClr val="FFFFFF">
                    <a:lumMod val="85000"/>
                  </a:srgbClr>
                </a:solidFill>
                <a:effectLst/>
                <a:uLnTx/>
                <a:uFillTx/>
                <a:latin typeface="Leelawadee UI" panose="020B0502040204020203" pitchFamily="34" charset="-34"/>
                <a:ea typeface="+mn-ea"/>
                <a:cs typeface="Leelawadee UI" panose="020B0502040204020203" pitchFamily="34" charset="-34"/>
              </a:rPr>
              <a:t>RESISTANCE</a:t>
            </a:r>
            <a:endParaRPr kumimoji="0" lang="en-US" sz="1200" b="0" i="0" u="none" strike="noStrike" kern="1200" cap="none" spc="0" normalizeH="0" baseline="0" noProof="0" dirty="0">
              <a:ln w="0"/>
              <a:solidFill>
                <a:srgbClr val="FFFFFF">
                  <a:lumMod val="85000"/>
                </a:srgbClr>
              </a:solidFill>
              <a:effectLst/>
              <a:uLnTx/>
              <a:uFillTx/>
              <a:latin typeface="Leelawadee UI" panose="020B0502040204020203" pitchFamily="34" charset="-34"/>
              <a:ea typeface="+mn-ea"/>
              <a:cs typeface="Leelawadee UI" panose="020B0502040204020203" pitchFamily="34" charset="-34"/>
            </a:endParaRPr>
          </a:p>
        </p:txBody>
      </p:sp>
      <p:pic>
        <p:nvPicPr>
          <p:cNvPr id="17" name="Picture 2" descr="Image result for child icon">
            <a:extLst>
              <a:ext uri="{FF2B5EF4-FFF2-40B4-BE49-F238E27FC236}">
                <a16:creationId xmlns:a16="http://schemas.microsoft.com/office/drawing/2014/main" id="{F042BC79-F47B-417D-BC1E-4D160CF687CE}"/>
              </a:ext>
            </a:extLst>
          </p:cNvPr>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5853" t="1805" r="23703" b="66157"/>
          <a:stretch/>
        </p:blipFill>
        <p:spPr bwMode="auto">
          <a:xfrm>
            <a:off x="2670581" y="3628492"/>
            <a:ext cx="224202" cy="366965"/>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a:extLst>
              <a:ext uri="{FF2B5EF4-FFF2-40B4-BE49-F238E27FC236}">
                <a16:creationId xmlns:a16="http://schemas.microsoft.com/office/drawing/2014/main" id="{76159375-2DF7-48B3-B0F7-750930CD1999}"/>
              </a:ext>
            </a:extLst>
          </p:cNvPr>
          <p:cNvSpPr txBox="1"/>
          <p:nvPr/>
        </p:nvSpPr>
        <p:spPr>
          <a:xfrm>
            <a:off x="5889765" y="1497582"/>
            <a:ext cx="5789091" cy="504753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954F72"/>
                </a:solidFill>
                <a:effectLst/>
                <a:uLnTx/>
                <a:uFillTx/>
                <a:latin typeface="Leelawadee UI" panose="020B0502040204020203" pitchFamily="34" charset="-34"/>
                <a:ea typeface="+mn-ea"/>
                <a:cs typeface="Leelawadee UI" panose="020B0502040204020203" pitchFamily="34" charset="-34"/>
              </a:rPr>
              <a:t>3. OPPORTUNITY (“External Inhibitors”)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1"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The first act in the offence is ‘creating opportunity’.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This is easy, if the potential abuser is often left alone with an unsupervised child. They may seek ways to do this as much as possible, including putting themselves in a</a:t>
            </a:r>
            <a:r>
              <a:rPr kumimoji="0" lang="en-US" sz="1600" b="1"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 position of trust</a:t>
            </a:r>
            <a:r>
              <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Otherwise, the potential abuser may need to </a:t>
            </a:r>
            <a:r>
              <a:rPr kumimoji="0" lang="en-US" sz="1600" b="1"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build trust </a:t>
            </a:r>
            <a:r>
              <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in the child’s parents or other protective adults. </a:t>
            </a:r>
            <a:endParaRPr kumimoji="0" lang="en-GB"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We cannot always supervise our children, and we often need to rely on adults we hope we can trust, such as: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p:txBody>
      </p:sp>
      <p:sp>
        <p:nvSpPr>
          <p:cNvPr id="19" name="TextBox 18">
            <a:extLst>
              <a:ext uri="{FF2B5EF4-FFF2-40B4-BE49-F238E27FC236}">
                <a16:creationId xmlns:a16="http://schemas.microsoft.com/office/drawing/2014/main" id="{DE5944B5-3D9E-4A02-BD27-06648F6C9474}"/>
              </a:ext>
            </a:extLst>
          </p:cNvPr>
          <p:cNvSpPr txBox="1"/>
          <p:nvPr/>
        </p:nvSpPr>
        <p:spPr>
          <a:xfrm>
            <a:off x="5896028" y="4983722"/>
            <a:ext cx="5782828" cy="1188000"/>
          </a:xfrm>
          <a:prstGeom prst="roundRect">
            <a:avLst/>
          </a:prstGeom>
          <a:solidFill>
            <a:srgbClr val="ED0D33"/>
          </a:solidFill>
        </p:spPr>
        <p:txBody>
          <a:bodyPr wrap="square" numCol="1" spcCol="216000" rtlCol="0" anchor="ctr">
            <a:no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Leelawadee UI" panose="020B0502040204020203" pitchFamily="34" charset="-34"/>
                <a:ea typeface="+mn-ea"/>
                <a:cs typeface="Leelawadee UI" panose="020B0502040204020203" pitchFamily="34" charset="-34"/>
              </a:rPr>
              <a:t>Family – </a:t>
            </a:r>
            <a:r>
              <a:rPr kumimoji="0" lang="en-GB" sz="1400" b="0" i="0" u="none" strike="noStrike" kern="1200" cap="none" spc="0" normalizeH="0" baseline="0" noProof="0" dirty="0">
                <a:ln>
                  <a:noFill/>
                </a:ln>
                <a:solidFill>
                  <a:srgbClr val="FFFFFF"/>
                </a:solidFill>
                <a:effectLst/>
                <a:uLnTx/>
                <a:uFillTx/>
                <a:latin typeface="Leelawadee UI" panose="020B0502040204020203" pitchFamily="34" charset="-34"/>
                <a:ea typeface="+mn-ea"/>
                <a:cs typeface="Leelawadee UI" panose="020B0502040204020203" pitchFamily="34" charset="-34"/>
              </a:rPr>
              <a:t>especially spouses / partners and close relatives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Leelawadee UI" panose="020B0502040204020203" pitchFamily="34" charset="-34"/>
                <a:ea typeface="+mn-ea"/>
                <a:cs typeface="Leelawadee UI" panose="020B0502040204020203" pitchFamily="34" charset="-34"/>
              </a:rPr>
              <a:t>Friends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Leelawadee UI" panose="020B0502040204020203" pitchFamily="34" charset="-34"/>
                <a:ea typeface="+mn-ea"/>
                <a:cs typeface="Leelawadee UI" panose="020B0502040204020203" pitchFamily="34" charset="-34"/>
              </a:rPr>
              <a:t>Respected Professionals</a:t>
            </a:r>
            <a:r>
              <a:rPr kumimoji="0" lang="en-GB" sz="1400" b="0" i="0" u="none" strike="noStrike" kern="1200" cap="none" spc="0" normalizeH="0" baseline="0" noProof="0" dirty="0">
                <a:ln>
                  <a:noFill/>
                </a:ln>
                <a:solidFill>
                  <a:srgbClr val="FFFFFF"/>
                </a:solidFill>
                <a:effectLst/>
                <a:uLnTx/>
                <a:uFillTx/>
                <a:latin typeface="Leelawadee UI" panose="020B0502040204020203" pitchFamily="34" charset="-34"/>
                <a:ea typeface="+mn-ea"/>
                <a:cs typeface="Leelawadee UI" panose="020B0502040204020203" pitchFamily="34" charset="-34"/>
              </a:rPr>
              <a:t> – teachers, youth leaders, police, doctors, nurses, therapists</a:t>
            </a:r>
          </a:p>
        </p:txBody>
      </p:sp>
    </p:spTree>
    <p:extLst>
      <p:ext uri="{BB962C8B-B14F-4D97-AF65-F5344CB8AC3E}">
        <p14:creationId xmlns:p14="http://schemas.microsoft.com/office/powerpoint/2010/main" val="601616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84C6A5-601B-4CE4-9355-1DD16F4E65D5}"/>
              </a:ext>
            </a:extLst>
          </p:cNvPr>
          <p:cNvSpPr/>
          <p:nvPr/>
        </p:nvSpPr>
        <p:spPr>
          <a:xfrm>
            <a:off x="0" y="0"/>
            <a:ext cx="12192000" cy="10896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rPr>
              <a:t>1 – HOW DOES IT HAPPEN?</a:t>
            </a:r>
            <a:endParaRPr kumimoji="0" lang="en-US"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endParaRPr>
          </a:p>
        </p:txBody>
      </p:sp>
      <p:sp>
        <p:nvSpPr>
          <p:cNvPr id="7" name="TextBox 6">
            <a:extLst>
              <a:ext uri="{FF2B5EF4-FFF2-40B4-BE49-F238E27FC236}">
                <a16:creationId xmlns:a16="http://schemas.microsoft.com/office/drawing/2014/main" id="{3D31BA4E-019D-4CE1-A2F5-163653812591}"/>
              </a:ext>
            </a:extLst>
          </p:cNvPr>
          <p:cNvSpPr txBox="1"/>
          <p:nvPr/>
        </p:nvSpPr>
        <p:spPr>
          <a:xfrm>
            <a:off x="5889764" y="1497582"/>
            <a:ext cx="5754367" cy="501675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954F72"/>
                </a:solidFill>
                <a:effectLst/>
                <a:uLnTx/>
                <a:uFillTx/>
                <a:latin typeface="Leelawadee UI" panose="020B0502040204020203" pitchFamily="34" charset="-34"/>
                <a:ea typeface="+mn-ea"/>
                <a:cs typeface="Leelawadee UI" panose="020B0502040204020203" pitchFamily="34" charset="-34"/>
              </a:rPr>
              <a:t>4. VICTIM RESISTANCE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1"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Finally, the potential abuser has to overcome the child's possible resistance to being sexually abused.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Lower </a:t>
            </a:r>
            <a:r>
              <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resistance means the abuser has more chance of </a:t>
            </a:r>
            <a:r>
              <a:rPr kumimoji="0" lang="en-US" sz="1600" b="1"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getting away with the act </a:t>
            </a:r>
            <a:r>
              <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and being free to do it again.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 </a:t>
            </a:r>
            <a:endPar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Abusers report that they can almost instinctively pick out a vulnerable child while ignoring those who might resist.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They may </a:t>
            </a:r>
            <a:r>
              <a:rPr kumimoji="0" lang="en-US" sz="1600" b="1"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coerce </a:t>
            </a:r>
            <a:r>
              <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the child into keeping a secret through: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Abuse can also result from </a:t>
            </a:r>
            <a:r>
              <a:rPr kumimoji="0" lang="en-US" sz="1600" b="1"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force, threat of harm and violence. </a:t>
            </a:r>
            <a:r>
              <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In these cases, no matter how much resistance the child displays, it may not prevent the abuse. </a:t>
            </a:r>
          </a:p>
        </p:txBody>
      </p:sp>
      <p:sp>
        <p:nvSpPr>
          <p:cNvPr id="9" name="Rectangle 8">
            <a:extLst>
              <a:ext uri="{FF2B5EF4-FFF2-40B4-BE49-F238E27FC236}">
                <a16:creationId xmlns:a16="http://schemas.microsoft.com/office/drawing/2014/main" id="{C53CF863-329C-496A-AD5E-F38BD3EC1156}"/>
              </a:ext>
            </a:extLst>
          </p:cNvPr>
          <p:cNvSpPr/>
          <p:nvPr/>
        </p:nvSpPr>
        <p:spPr>
          <a:xfrm>
            <a:off x="433783" y="6365167"/>
            <a:ext cx="5996079" cy="2616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100" b="0" i="0" u="none" strike="noStrike" kern="1200" cap="none" spc="0" normalizeH="0" baseline="0" noProof="0" dirty="0">
                <a:ln>
                  <a:noFill/>
                </a:ln>
                <a:solidFill>
                  <a:srgbClr val="FFFFFF">
                    <a:lumMod val="50000"/>
                  </a:srgbClr>
                </a:solidFill>
                <a:effectLst/>
                <a:uLnTx/>
                <a:uFillTx/>
                <a:latin typeface="Leelawadee UI" panose="020B0502040204020203" pitchFamily="34" charset="-34"/>
                <a:ea typeface="+mn-ea"/>
                <a:cs typeface="Leelawadee UI" panose="020B0502040204020203" pitchFamily="34" charset="-34"/>
              </a:rPr>
              <a:t>Adapted from: D </a:t>
            </a:r>
            <a:r>
              <a:rPr kumimoji="0" lang="en-US" sz="1100" b="0" i="0" u="none" strike="noStrike" kern="1200" cap="none" spc="0" normalizeH="0" baseline="0" noProof="0" dirty="0" err="1">
                <a:ln>
                  <a:noFill/>
                </a:ln>
                <a:solidFill>
                  <a:srgbClr val="FFFFFF">
                    <a:lumMod val="50000"/>
                  </a:srgbClr>
                </a:solidFill>
                <a:effectLst/>
                <a:uLnTx/>
                <a:uFillTx/>
                <a:latin typeface="Leelawadee UI" panose="020B0502040204020203" pitchFamily="34" charset="-34"/>
                <a:ea typeface="+mn-ea"/>
                <a:cs typeface="Leelawadee UI" panose="020B0502040204020203" pitchFamily="34" charset="-34"/>
              </a:rPr>
              <a:t>Finkelhor</a:t>
            </a:r>
            <a:r>
              <a:rPr kumimoji="0" lang="en-US" sz="1100" b="0" i="0" u="none" strike="noStrike" kern="1200" cap="none" spc="0" normalizeH="0" baseline="0" noProof="0" dirty="0">
                <a:ln>
                  <a:noFill/>
                </a:ln>
                <a:solidFill>
                  <a:srgbClr val="FFFFFF">
                    <a:lumMod val="50000"/>
                  </a:srgbClr>
                </a:solidFill>
                <a:effectLst/>
                <a:uLnTx/>
                <a:uFillTx/>
                <a:latin typeface="Leelawadee UI" panose="020B0502040204020203" pitchFamily="34" charset="-34"/>
                <a:ea typeface="+mn-ea"/>
                <a:cs typeface="Leelawadee UI" panose="020B0502040204020203" pitchFamily="34" charset="-34"/>
              </a:rPr>
              <a:t> Child Sexual Abuse: New Theory &amp; Research 1986</a:t>
            </a:r>
          </a:p>
        </p:txBody>
      </p:sp>
      <p:sp>
        <p:nvSpPr>
          <p:cNvPr id="25" name="Oval 24">
            <a:extLst>
              <a:ext uri="{FF2B5EF4-FFF2-40B4-BE49-F238E27FC236}">
                <a16:creationId xmlns:a16="http://schemas.microsoft.com/office/drawing/2014/main" id="{5648E652-13A6-49C4-88FF-C94146D8BDD5}"/>
              </a:ext>
            </a:extLst>
          </p:cNvPr>
          <p:cNvSpPr/>
          <p:nvPr/>
        </p:nvSpPr>
        <p:spPr>
          <a:xfrm>
            <a:off x="617779" y="1648470"/>
            <a:ext cx="4329807" cy="4329807"/>
          </a:xfrm>
          <a:prstGeom prst="ellipse">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6" name="Oval 25">
            <a:extLst>
              <a:ext uri="{FF2B5EF4-FFF2-40B4-BE49-F238E27FC236}">
                <a16:creationId xmlns:a16="http://schemas.microsoft.com/office/drawing/2014/main" id="{D66EF36A-33F9-4B9E-B48A-2BF77EEC5738}"/>
              </a:ext>
            </a:extLst>
          </p:cNvPr>
          <p:cNvSpPr/>
          <p:nvPr/>
        </p:nvSpPr>
        <p:spPr>
          <a:xfrm>
            <a:off x="1011398" y="2042089"/>
            <a:ext cx="3542569" cy="3542569"/>
          </a:xfrm>
          <a:prstGeom prst="ellipse">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7" name="Oval 26">
            <a:extLst>
              <a:ext uri="{FF2B5EF4-FFF2-40B4-BE49-F238E27FC236}">
                <a16:creationId xmlns:a16="http://schemas.microsoft.com/office/drawing/2014/main" id="{F33142BF-8D8A-4914-869F-8338936CF2DF}"/>
              </a:ext>
            </a:extLst>
          </p:cNvPr>
          <p:cNvSpPr/>
          <p:nvPr/>
        </p:nvSpPr>
        <p:spPr>
          <a:xfrm>
            <a:off x="1405016" y="2435707"/>
            <a:ext cx="2755332" cy="2755332"/>
          </a:xfrm>
          <a:prstGeom prst="ellipse">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8" name="Oval 27">
            <a:extLst>
              <a:ext uri="{FF2B5EF4-FFF2-40B4-BE49-F238E27FC236}">
                <a16:creationId xmlns:a16="http://schemas.microsoft.com/office/drawing/2014/main" id="{1B3C6B58-AB3D-4E21-A73A-7FA4A363C308}"/>
              </a:ext>
            </a:extLst>
          </p:cNvPr>
          <p:cNvSpPr/>
          <p:nvPr/>
        </p:nvSpPr>
        <p:spPr>
          <a:xfrm>
            <a:off x="1798635" y="2829326"/>
            <a:ext cx="1968094" cy="1968094"/>
          </a:xfrm>
          <a:prstGeom prst="ellipse">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9" name="Oval 28">
            <a:extLst>
              <a:ext uri="{FF2B5EF4-FFF2-40B4-BE49-F238E27FC236}">
                <a16:creationId xmlns:a16="http://schemas.microsoft.com/office/drawing/2014/main" id="{5F302215-736F-4440-8BF4-5116CFD4C2A6}"/>
              </a:ext>
            </a:extLst>
          </p:cNvPr>
          <p:cNvSpPr/>
          <p:nvPr/>
        </p:nvSpPr>
        <p:spPr>
          <a:xfrm>
            <a:off x="2192254" y="3222945"/>
            <a:ext cx="1180856" cy="1180856"/>
          </a:xfrm>
          <a:prstGeom prst="ellipse">
            <a:avLst/>
          </a:prstGeom>
          <a:solidFill>
            <a:schemeClr val="accent1">
              <a:lumMod val="5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0" name="Oval 29">
            <a:extLst>
              <a:ext uri="{FF2B5EF4-FFF2-40B4-BE49-F238E27FC236}">
                <a16:creationId xmlns:a16="http://schemas.microsoft.com/office/drawing/2014/main" id="{8F91CBCC-035B-4E9D-9A1D-39ADA75DB3D2}"/>
              </a:ext>
            </a:extLst>
          </p:cNvPr>
          <p:cNvSpPr/>
          <p:nvPr/>
        </p:nvSpPr>
        <p:spPr>
          <a:xfrm>
            <a:off x="2585873" y="3616564"/>
            <a:ext cx="393619" cy="393619"/>
          </a:xfrm>
          <a:prstGeom prst="ellipse">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32DE493C-93EE-4A72-968F-3C6A0919A882}"/>
              </a:ext>
            </a:extLst>
          </p:cNvPr>
          <p:cNvSpPr>
            <a:spLocks noChangeAspect="1"/>
          </p:cNvSpPr>
          <p:nvPr/>
        </p:nvSpPr>
        <p:spPr>
          <a:xfrm rot="16200000">
            <a:off x="617282" y="1895606"/>
            <a:ext cx="4330800" cy="4330800"/>
          </a:xfrm>
          <a:prstGeom prst="rect">
            <a:avLst/>
          </a:prstGeom>
          <a:noFill/>
        </p:spPr>
        <p:txBody>
          <a:bodyPr wrap="none" lIns="91440" tIns="45720" rIns="91440" bIns="45720">
            <a:prstTxWarp prst="textCircl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w="0"/>
                <a:solidFill>
                  <a:srgbClr val="FFFFFF">
                    <a:lumMod val="65000"/>
                  </a:srgbClr>
                </a:solidFill>
                <a:effectLst/>
                <a:uLnTx/>
                <a:uFillTx/>
                <a:latin typeface="Leelawadee UI" panose="020B0502040204020203" pitchFamily="34" charset="-34"/>
                <a:ea typeface="+mn-ea"/>
                <a:cs typeface="Leelawadee UI" panose="020B0502040204020203" pitchFamily="34" charset="-34"/>
              </a:rPr>
              <a:t>THOUGHTS</a:t>
            </a:r>
          </a:p>
        </p:txBody>
      </p:sp>
      <p:sp>
        <p:nvSpPr>
          <p:cNvPr id="21" name="Rectangle 20">
            <a:extLst>
              <a:ext uri="{FF2B5EF4-FFF2-40B4-BE49-F238E27FC236}">
                <a16:creationId xmlns:a16="http://schemas.microsoft.com/office/drawing/2014/main" id="{81395C2B-375C-4E39-B02C-C210554DA0CF}"/>
              </a:ext>
            </a:extLst>
          </p:cNvPr>
          <p:cNvSpPr>
            <a:spLocks noChangeAspect="1"/>
          </p:cNvSpPr>
          <p:nvPr/>
        </p:nvSpPr>
        <p:spPr>
          <a:xfrm rot="16200000">
            <a:off x="1072682" y="2289235"/>
            <a:ext cx="3420000" cy="3420000"/>
          </a:xfrm>
          <a:prstGeom prst="rect">
            <a:avLst/>
          </a:prstGeom>
          <a:noFill/>
        </p:spPr>
        <p:txBody>
          <a:bodyPr wrap="none" lIns="91440" tIns="45720" rIns="91440" bIns="45720">
            <a:prstTxWarp prst="textCircl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w="0"/>
                <a:solidFill>
                  <a:srgbClr val="FFFFFF">
                    <a:lumMod val="65000"/>
                  </a:srgbClr>
                </a:solidFill>
                <a:effectLst/>
                <a:uLnTx/>
                <a:uFillTx/>
                <a:latin typeface="Leelawadee UI" panose="020B0502040204020203" pitchFamily="34" charset="-34"/>
                <a:ea typeface="+mn-ea"/>
                <a:cs typeface="Leelawadee UI" panose="020B0502040204020203" pitchFamily="34" charset="-34"/>
              </a:rPr>
              <a:t>M</a:t>
            </a:r>
            <a:r>
              <a:rPr kumimoji="0" lang="en-US" sz="1200" b="0" i="0" u="none" strike="noStrike" kern="1200" cap="none" spc="0" normalizeH="0" baseline="0" noProof="0" dirty="0">
                <a:ln w="0"/>
                <a:solidFill>
                  <a:srgbClr val="FFFFFF">
                    <a:lumMod val="65000"/>
                  </a:srgbClr>
                </a:solidFill>
                <a:effectLst/>
                <a:uLnTx/>
                <a:uFillTx/>
                <a:latin typeface="Leelawadee UI" panose="020B0502040204020203" pitchFamily="34" charset="-34"/>
                <a:ea typeface="+mn-ea"/>
                <a:cs typeface="Leelawadee UI" panose="020B0502040204020203" pitchFamily="34" charset="-34"/>
              </a:rPr>
              <a:t>OTIVATION</a:t>
            </a:r>
          </a:p>
        </p:txBody>
      </p:sp>
      <p:sp>
        <p:nvSpPr>
          <p:cNvPr id="22" name="Rectangle 21">
            <a:extLst>
              <a:ext uri="{FF2B5EF4-FFF2-40B4-BE49-F238E27FC236}">
                <a16:creationId xmlns:a16="http://schemas.microsoft.com/office/drawing/2014/main" id="{0A33499E-47D8-43C1-9960-E357C83385FE}"/>
              </a:ext>
            </a:extLst>
          </p:cNvPr>
          <p:cNvSpPr>
            <a:spLocks noChangeAspect="1"/>
          </p:cNvSpPr>
          <p:nvPr/>
        </p:nvSpPr>
        <p:spPr>
          <a:xfrm rot="16200000">
            <a:off x="1468681" y="2674357"/>
            <a:ext cx="2628000" cy="2628000"/>
          </a:xfrm>
          <a:prstGeom prst="rect">
            <a:avLst/>
          </a:prstGeom>
          <a:noFill/>
        </p:spPr>
        <p:txBody>
          <a:bodyPr wrap="none" lIns="91440" tIns="45720" rIns="91440" bIns="45720">
            <a:prstTxWarp prst="textCircl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w="0"/>
                <a:solidFill>
                  <a:srgbClr val="FFFFFF">
                    <a:lumMod val="65000"/>
                  </a:srgbClr>
                </a:solidFill>
                <a:effectLst/>
                <a:uLnTx/>
                <a:uFillTx/>
                <a:latin typeface="Leelawadee UI" panose="020B0502040204020203" pitchFamily="34" charset="-34"/>
                <a:ea typeface="+mn-ea"/>
                <a:cs typeface="Leelawadee UI" panose="020B0502040204020203" pitchFamily="34" charset="-34"/>
              </a:rPr>
              <a:t>CONSCIENCE</a:t>
            </a:r>
            <a:endParaRPr kumimoji="0" lang="en-US" sz="1200" b="0" i="0" u="none" strike="noStrike" kern="1200" cap="none" spc="0" normalizeH="0" baseline="0" noProof="0" dirty="0">
              <a:ln w="0"/>
              <a:solidFill>
                <a:srgbClr val="FFFFFF">
                  <a:lumMod val="65000"/>
                </a:srgbClr>
              </a:solidFill>
              <a:effectLst/>
              <a:uLnTx/>
              <a:uFillTx/>
              <a:latin typeface="Leelawadee UI" panose="020B0502040204020203" pitchFamily="34" charset="-34"/>
              <a:ea typeface="+mn-ea"/>
              <a:cs typeface="Leelawadee UI" panose="020B0502040204020203" pitchFamily="34" charset="-34"/>
            </a:endParaRPr>
          </a:p>
        </p:txBody>
      </p:sp>
      <p:sp>
        <p:nvSpPr>
          <p:cNvPr id="23" name="Rectangle 22">
            <a:extLst>
              <a:ext uri="{FF2B5EF4-FFF2-40B4-BE49-F238E27FC236}">
                <a16:creationId xmlns:a16="http://schemas.microsoft.com/office/drawing/2014/main" id="{1D974C5A-4BF9-4828-A5D8-42CE98AE0B6C}"/>
              </a:ext>
            </a:extLst>
          </p:cNvPr>
          <p:cNvSpPr>
            <a:spLocks noChangeAspect="1"/>
          </p:cNvSpPr>
          <p:nvPr/>
        </p:nvSpPr>
        <p:spPr>
          <a:xfrm rot="16200000">
            <a:off x="2098681" y="3039347"/>
            <a:ext cx="1368000" cy="1368000"/>
          </a:xfrm>
          <a:prstGeom prst="rect">
            <a:avLst/>
          </a:prstGeom>
          <a:noFill/>
        </p:spPr>
        <p:txBody>
          <a:bodyPr wrap="none" lIns="91440" tIns="45720" rIns="91440" bIns="45720">
            <a:prstTxWarp prst="textCircl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w="0"/>
                <a:solidFill>
                  <a:srgbClr val="FFFFFF">
                    <a:lumMod val="65000"/>
                  </a:srgbClr>
                </a:solidFill>
                <a:effectLst/>
                <a:uLnTx/>
                <a:uFillTx/>
                <a:latin typeface="Leelawadee UI" panose="020B0502040204020203" pitchFamily="34" charset="-34"/>
                <a:ea typeface="+mn-ea"/>
                <a:cs typeface="Leelawadee UI" panose="020B0502040204020203" pitchFamily="34" charset="-34"/>
              </a:rPr>
              <a:t>OPPORTUNITY</a:t>
            </a:r>
            <a:endParaRPr kumimoji="0" lang="en-US" sz="1200" b="0" i="0" u="none" strike="noStrike" kern="1200" cap="none" spc="0" normalizeH="0" baseline="0" noProof="0" dirty="0">
              <a:ln w="0"/>
              <a:solidFill>
                <a:srgbClr val="FFFFFF">
                  <a:lumMod val="65000"/>
                </a:srgbClr>
              </a:solidFill>
              <a:effectLst/>
              <a:uLnTx/>
              <a:uFillTx/>
              <a:latin typeface="Leelawadee UI" panose="020B0502040204020203" pitchFamily="34" charset="-34"/>
              <a:ea typeface="+mn-ea"/>
              <a:cs typeface="Leelawadee UI" panose="020B0502040204020203" pitchFamily="34" charset="-34"/>
            </a:endParaRPr>
          </a:p>
        </p:txBody>
      </p:sp>
      <p:sp>
        <p:nvSpPr>
          <p:cNvPr id="24" name="Rectangle 23">
            <a:extLst>
              <a:ext uri="{FF2B5EF4-FFF2-40B4-BE49-F238E27FC236}">
                <a16:creationId xmlns:a16="http://schemas.microsoft.com/office/drawing/2014/main" id="{C6EB4B8C-1E26-4933-A152-011C222652F8}"/>
              </a:ext>
            </a:extLst>
          </p:cNvPr>
          <p:cNvSpPr>
            <a:spLocks noChangeAspect="1"/>
          </p:cNvSpPr>
          <p:nvPr/>
        </p:nvSpPr>
        <p:spPr>
          <a:xfrm rot="16200000">
            <a:off x="2422681" y="3444149"/>
            <a:ext cx="720000" cy="720000"/>
          </a:xfrm>
          <a:prstGeom prst="rect">
            <a:avLst/>
          </a:prstGeom>
          <a:noFill/>
        </p:spPr>
        <p:txBody>
          <a:bodyPr wrap="none" lIns="91440" tIns="45720" rIns="91440" bIns="45720">
            <a:prstTxWarp prst="textCircl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w="0"/>
                <a:solidFill>
                  <a:srgbClr val="FFFFFF">
                    <a:lumMod val="85000"/>
                  </a:srgbClr>
                </a:solidFill>
                <a:effectLst/>
                <a:uLnTx/>
                <a:uFillTx/>
                <a:latin typeface="Leelawadee UI" panose="020B0502040204020203" pitchFamily="34" charset="-34"/>
                <a:ea typeface="+mn-ea"/>
                <a:cs typeface="Leelawadee UI" panose="020B0502040204020203" pitchFamily="34" charset="-34"/>
              </a:rPr>
              <a:t>RESISTANCE</a:t>
            </a:r>
            <a:endParaRPr kumimoji="0" lang="en-US" sz="1200" b="0" i="0" u="none" strike="noStrike" kern="1200" cap="none" spc="0" normalizeH="0" baseline="0" noProof="0" dirty="0">
              <a:ln w="0"/>
              <a:solidFill>
                <a:srgbClr val="FFFFFF">
                  <a:lumMod val="85000"/>
                </a:srgbClr>
              </a:solidFill>
              <a:effectLst/>
              <a:uLnTx/>
              <a:uFillTx/>
              <a:latin typeface="Leelawadee UI" panose="020B0502040204020203" pitchFamily="34" charset="-34"/>
              <a:ea typeface="+mn-ea"/>
              <a:cs typeface="Leelawadee UI" panose="020B0502040204020203" pitchFamily="34" charset="-34"/>
            </a:endParaRPr>
          </a:p>
        </p:txBody>
      </p:sp>
      <p:pic>
        <p:nvPicPr>
          <p:cNvPr id="17" name="Picture 2" descr="Image result for child icon">
            <a:extLst>
              <a:ext uri="{FF2B5EF4-FFF2-40B4-BE49-F238E27FC236}">
                <a16:creationId xmlns:a16="http://schemas.microsoft.com/office/drawing/2014/main" id="{0FB149E7-0BEE-42DE-B76B-936954A7046B}"/>
              </a:ext>
            </a:extLst>
          </p:cNvPr>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5853" t="1805" r="23703" b="66157"/>
          <a:stretch/>
        </p:blipFill>
        <p:spPr bwMode="auto">
          <a:xfrm>
            <a:off x="2670581" y="3628492"/>
            <a:ext cx="224202" cy="366965"/>
          </a:xfrm>
          <a:prstGeom prst="rect">
            <a:avLst/>
          </a:prstGeom>
          <a:noFill/>
          <a:extLst>
            <a:ext uri="{909E8E84-426E-40DD-AFC4-6F175D3DCCD1}">
              <a14:hiddenFill xmlns:a14="http://schemas.microsoft.com/office/drawing/2010/main">
                <a:solidFill>
                  <a:srgbClr val="FFFFFF"/>
                </a:solidFill>
              </a14:hiddenFill>
            </a:ext>
          </a:extLst>
        </p:spPr>
      </p:pic>
      <p:sp>
        <p:nvSpPr>
          <p:cNvPr id="32" name="TextBox 31">
            <a:extLst>
              <a:ext uri="{FF2B5EF4-FFF2-40B4-BE49-F238E27FC236}">
                <a16:creationId xmlns:a16="http://schemas.microsoft.com/office/drawing/2014/main" id="{B101D0D0-DB32-4F59-A357-CB70FB0EC9E1}"/>
              </a:ext>
            </a:extLst>
          </p:cNvPr>
          <p:cNvSpPr txBox="1"/>
          <p:nvPr/>
        </p:nvSpPr>
        <p:spPr>
          <a:xfrm>
            <a:off x="5896028" y="4468469"/>
            <a:ext cx="5748103" cy="1008000"/>
          </a:xfrm>
          <a:prstGeom prst="roundRect">
            <a:avLst/>
          </a:prstGeom>
          <a:solidFill>
            <a:srgbClr val="9E0822"/>
          </a:solidFill>
        </p:spPr>
        <p:txBody>
          <a:bodyPr wrap="square" lIns="180000" rIns="180000" numCol="2" spcCol="216000" rtlCol="0" anchor="ctr">
            <a:no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Leelawadee UI" panose="020B0502040204020203" pitchFamily="34" charset="-34"/>
                <a:ea typeface="+mn-ea"/>
                <a:cs typeface="Leelawadee UI" panose="020B0502040204020203" pitchFamily="34" charset="-34"/>
              </a:rPr>
              <a:t>Grooming</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Leelawadee UI" panose="020B0502040204020203" pitchFamily="34" charset="-34"/>
                <a:ea typeface="+mn-ea"/>
                <a:cs typeface="Leelawadee UI" panose="020B0502040204020203" pitchFamily="34" charset="-34"/>
              </a:rPr>
              <a:t>Confusing the child</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Leelawadee UI" panose="020B0502040204020203" pitchFamily="34" charset="-34"/>
                <a:ea typeface="+mn-ea"/>
                <a:cs typeface="Leelawadee UI" panose="020B0502040204020203" pitchFamily="34" charset="-34"/>
              </a:rPr>
              <a:t>Intimidation  </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Leelawadee UI" panose="020B0502040204020203" pitchFamily="34" charset="-34"/>
                <a:ea typeface="+mn-ea"/>
                <a:cs typeface="Leelawadee UI" panose="020B0502040204020203" pitchFamily="34" charset="-34"/>
              </a:rPr>
              <a:t>Bribery or flattery</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Leelawadee UI" panose="020B0502040204020203" pitchFamily="34" charset="-34"/>
                <a:ea typeface="+mn-ea"/>
                <a:cs typeface="Leelawadee UI" panose="020B0502040204020203" pitchFamily="34" charset="-34"/>
              </a:rPr>
              <a:t>Threats</a:t>
            </a:r>
            <a:endParaRPr kumimoji="0" lang="en-GB" sz="1400" b="0" i="0" u="none" strike="noStrike" kern="1200" cap="none" spc="0" normalizeH="0" baseline="0" noProof="0" dirty="0">
              <a:ln>
                <a:noFill/>
              </a:ln>
              <a:solidFill>
                <a:srgbClr val="FFFFFF"/>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Leelawadee UI" panose="020B0502040204020203" pitchFamily="34" charset="-34"/>
                <a:ea typeface="+mn-ea"/>
                <a:cs typeface="Leelawadee UI" panose="020B0502040204020203" pitchFamily="34" charset="-34"/>
              </a:rPr>
              <a:t>Blaming the child</a:t>
            </a:r>
          </a:p>
        </p:txBody>
      </p:sp>
    </p:spTree>
    <p:extLst>
      <p:ext uri="{BB962C8B-B14F-4D97-AF65-F5344CB8AC3E}">
        <p14:creationId xmlns:p14="http://schemas.microsoft.com/office/powerpoint/2010/main" val="3510634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84C6A5-601B-4CE4-9355-1DD16F4E65D5}"/>
              </a:ext>
            </a:extLst>
          </p:cNvPr>
          <p:cNvSpPr/>
          <p:nvPr/>
        </p:nvSpPr>
        <p:spPr>
          <a:xfrm>
            <a:off x="0" y="0"/>
            <a:ext cx="12192000" cy="10896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rPr>
              <a:t>1 – HOW DOES IT HAPPEN?</a:t>
            </a:r>
            <a:endParaRPr kumimoji="0" lang="en-US" sz="4000" b="1" i="0" u="none" strike="noStrike" kern="1200" cap="none" spc="0" normalizeH="0" baseline="0" noProof="0" dirty="0">
              <a:ln>
                <a:noFill/>
              </a:ln>
              <a:solidFill>
                <a:srgbClr val="683F56"/>
              </a:solidFill>
              <a:effectLst/>
              <a:uLnTx/>
              <a:uFillTx/>
              <a:latin typeface="Leelawadee UI" panose="020B0502040204020203" pitchFamily="34" charset="-34"/>
              <a:ea typeface="+mn-ea"/>
              <a:cs typeface="Leelawadee UI" panose="020B0502040204020203" pitchFamily="34" charset="-34"/>
            </a:endParaRPr>
          </a:p>
        </p:txBody>
      </p:sp>
      <p:sp>
        <p:nvSpPr>
          <p:cNvPr id="7" name="TextBox 6">
            <a:extLst>
              <a:ext uri="{FF2B5EF4-FFF2-40B4-BE49-F238E27FC236}">
                <a16:creationId xmlns:a16="http://schemas.microsoft.com/office/drawing/2014/main" id="{3D31BA4E-019D-4CE1-A2F5-163653812591}"/>
              </a:ext>
            </a:extLst>
          </p:cNvPr>
          <p:cNvSpPr txBox="1"/>
          <p:nvPr/>
        </p:nvSpPr>
        <p:spPr>
          <a:xfrm>
            <a:off x="376177" y="1622842"/>
            <a:ext cx="11395276" cy="48320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954F72"/>
                </a:solidFill>
                <a:effectLst/>
                <a:uLnTx/>
                <a:uFillTx/>
                <a:latin typeface="Leelawadee UI" panose="020B0502040204020203" pitchFamily="34" charset="-34"/>
                <a:ea typeface="+mn-ea"/>
                <a:cs typeface="Leelawadee UI" panose="020B0502040204020203" pitchFamily="34" charset="-34"/>
              </a:rPr>
              <a:t>What does this tell us?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1"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It can be terrifying to think about the huge amount of calculation, deception and manipulation that may be involved in committing a sexual offence against a child. However, there is value in educating ourselves about this.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954F72"/>
                </a:solidFill>
                <a:effectLst/>
                <a:uLnTx/>
                <a:uFillTx/>
                <a:latin typeface="Leelawadee UI" panose="020B0502040204020203" pitchFamily="34" charset="-34"/>
                <a:ea typeface="+mn-ea"/>
                <a:cs typeface="Leelawadee UI" panose="020B0502040204020203" pitchFamily="34" charset="-34"/>
              </a:rPr>
              <a:t>Because most abusers want to get away with their offences: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GB"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We can raise our children to be confident, open and honest, and thus less attractive targets for a potential abuser</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GB"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We can educate ourselves on the signs of somebody attempting to lower a child’s resistance to abuse – such as buying excessive gifts, or keeping secrets</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GB"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We can be aware of signs that somebody is trying to create opportunities to be alone with a child</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kumimoji="0" lang="en-GB"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954F72"/>
                </a:solidFill>
                <a:effectLst/>
                <a:uLnTx/>
                <a:uFillTx/>
                <a:latin typeface="Leelawadee UI" panose="020B0502040204020203" pitchFamily="34" charset="-34"/>
                <a:ea typeface="+mn-ea"/>
                <a:cs typeface="Leelawadee UI" panose="020B0502040204020203" pitchFamily="34" charset="-34"/>
              </a:rPr>
              <a:t>Because many abusers still want to believe they are good people: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GB"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We can show that we do not tolerate sexualisation of children</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GB"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We can challenge someone if they exhibit behaviour or attitudes that trouble us</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GB"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We can support positive interventions, such as help for those who want to address their thoughts and urges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rPr>
              <a:t>In the next chapter, we look at some practical tips for identifying and responding to warning signs of abuse</a:t>
            </a:r>
            <a:endParaRPr kumimoji="0" lang="en-US" sz="1600" b="0" i="0" u="none" strike="noStrike" kern="1200" cap="none" spc="0" normalizeH="0" baseline="0" noProof="0" dirty="0">
              <a:ln>
                <a:noFill/>
              </a:ln>
              <a:solidFill>
                <a:srgbClr val="404040"/>
              </a:solidFill>
              <a:effectLst/>
              <a:uLnTx/>
              <a:uFillTx/>
              <a:latin typeface="Leelawadee UI" panose="020B0502040204020203" pitchFamily="34" charset="-34"/>
              <a:ea typeface="+mn-ea"/>
              <a:cs typeface="Leelawadee UI" panose="020B0502040204020203" pitchFamily="34" charset="-34"/>
            </a:endParaRPr>
          </a:p>
        </p:txBody>
      </p:sp>
    </p:spTree>
    <p:extLst>
      <p:ext uri="{BB962C8B-B14F-4D97-AF65-F5344CB8AC3E}">
        <p14:creationId xmlns:p14="http://schemas.microsoft.com/office/powerpoint/2010/main" val="3122550357"/>
      </p:ext>
    </p:extLst>
  </p:cSld>
  <p:clrMapOvr>
    <a:masterClrMapping/>
  </p:clrMapOvr>
</p:sld>
</file>

<file path=ppt/theme/theme1.xml><?xml version="1.0" encoding="utf-8"?>
<a:theme xmlns:a="http://schemas.openxmlformats.org/drawingml/2006/main" name="1_Office Theme">
  <a:themeElements>
    <a:clrScheme name="Custom 2">
      <a:dk1>
        <a:srgbClr val="404040"/>
      </a:dk1>
      <a:lt1>
        <a:srgbClr val="FFFFFF"/>
      </a:lt1>
      <a:dk2>
        <a:srgbClr val="008CAA"/>
      </a:dk2>
      <a:lt2>
        <a:srgbClr val="FFFFFF"/>
      </a:lt2>
      <a:accent1>
        <a:srgbClr val="F65772"/>
      </a:accent1>
      <a:accent2>
        <a:srgbClr val="CF0A2C"/>
      </a:accent2>
      <a:accent3>
        <a:srgbClr val="00B288"/>
      </a:accent3>
      <a:accent4>
        <a:srgbClr val="954F72"/>
      </a:accent4>
      <a:accent5>
        <a:srgbClr val="006579"/>
      </a:accent5>
      <a:accent6>
        <a:srgbClr val="FF3399"/>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1189</Words>
  <Application>Microsoft Office PowerPoint</Application>
  <PresentationFormat>Widescreen</PresentationFormat>
  <Paragraphs>157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Leelawadee UI</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Lucy Faithfull Foundation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Manson</dc:creator>
  <cp:lastModifiedBy>Rachael Tullo</cp:lastModifiedBy>
  <cp:revision>4</cp:revision>
  <dcterms:created xsi:type="dcterms:W3CDTF">2019-08-14T15:28:07Z</dcterms:created>
  <dcterms:modified xsi:type="dcterms:W3CDTF">2019-08-16T13:23:51Z</dcterms:modified>
</cp:coreProperties>
</file>