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18348-474C-41DD-948F-226362BA68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B8D9B8-20B9-45CB-8DCA-1E00DCE374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A1467AC-5185-4E14-AF05-56FD84AB282E}"/>
              </a:ext>
            </a:extLst>
          </p:cNvPr>
          <p:cNvSpPr>
            <a:spLocks noGrp="1"/>
          </p:cNvSpPr>
          <p:nvPr>
            <p:ph type="dt" sz="half" idx="10"/>
          </p:nvPr>
        </p:nvSpPr>
        <p:spPr/>
        <p:txBody>
          <a:bodyPr/>
          <a:lstStyle/>
          <a:p>
            <a:fld id="{07673DE2-DC4E-486A-804E-E2B00AEA4607}" type="datetimeFigureOut">
              <a:rPr lang="en-US" smtClean="0"/>
              <a:t>8/16/2019</a:t>
            </a:fld>
            <a:endParaRPr lang="en-US"/>
          </a:p>
        </p:txBody>
      </p:sp>
      <p:sp>
        <p:nvSpPr>
          <p:cNvPr id="5" name="Footer Placeholder 4">
            <a:extLst>
              <a:ext uri="{FF2B5EF4-FFF2-40B4-BE49-F238E27FC236}">
                <a16:creationId xmlns:a16="http://schemas.microsoft.com/office/drawing/2014/main" id="{6CD6FD87-2861-4C5F-A5AB-37EAEF3451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62CBFE-1C49-4229-8873-E27762784289}"/>
              </a:ext>
            </a:extLst>
          </p:cNvPr>
          <p:cNvSpPr>
            <a:spLocks noGrp="1"/>
          </p:cNvSpPr>
          <p:nvPr>
            <p:ph type="sldNum" sz="quarter" idx="12"/>
          </p:nvPr>
        </p:nvSpPr>
        <p:spPr/>
        <p:txBody>
          <a:bodyPr/>
          <a:lstStyle/>
          <a:p>
            <a:fld id="{ECEA97E8-7584-420E-8D9B-D078904E4D5C}" type="slidenum">
              <a:rPr lang="en-US" smtClean="0"/>
              <a:t>‹#›</a:t>
            </a:fld>
            <a:endParaRPr lang="en-US"/>
          </a:p>
        </p:txBody>
      </p:sp>
    </p:spTree>
    <p:extLst>
      <p:ext uri="{BB962C8B-B14F-4D97-AF65-F5344CB8AC3E}">
        <p14:creationId xmlns:p14="http://schemas.microsoft.com/office/powerpoint/2010/main" val="15624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BDB8E-46AB-464F-BA60-924B798B6E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018687E-65A4-43BA-B012-787D138B8D3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28C2F1-A932-443E-9E1A-8FD2D53C4551}"/>
              </a:ext>
            </a:extLst>
          </p:cNvPr>
          <p:cNvSpPr>
            <a:spLocks noGrp="1"/>
          </p:cNvSpPr>
          <p:nvPr>
            <p:ph type="dt" sz="half" idx="10"/>
          </p:nvPr>
        </p:nvSpPr>
        <p:spPr/>
        <p:txBody>
          <a:bodyPr/>
          <a:lstStyle/>
          <a:p>
            <a:fld id="{07673DE2-DC4E-486A-804E-E2B00AEA4607}" type="datetimeFigureOut">
              <a:rPr lang="en-US" smtClean="0"/>
              <a:t>8/16/2019</a:t>
            </a:fld>
            <a:endParaRPr lang="en-US"/>
          </a:p>
        </p:txBody>
      </p:sp>
      <p:sp>
        <p:nvSpPr>
          <p:cNvPr id="5" name="Footer Placeholder 4">
            <a:extLst>
              <a:ext uri="{FF2B5EF4-FFF2-40B4-BE49-F238E27FC236}">
                <a16:creationId xmlns:a16="http://schemas.microsoft.com/office/drawing/2014/main" id="{649C7A63-4E95-442F-92CB-D7EC310D6E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00B118-687A-4435-AA6D-A292C7150414}"/>
              </a:ext>
            </a:extLst>
          </p:cNvPr>
          <p:cNvSpPr>
            <a:spLocks noGrp="1"/>
          </p:cNvSpPr>
          <p:nvPr>
            <p:ph type="sldNum" sz="quarter" idx="12"/>
          </p:nvPr>
        </p:nvSpPr>
        <p:spPr/>
        <p:txBody>
          <a:bodyPr/>
          <a:lstStyle/>
          <a:p>
            <a:fld id="{ECEA97E8-7584-420E-8D9B-D078904E4D5C}" type="slidenum">
              <a:rPr lang="en-US" smtClean="0"/>
              <a:t>‹#›</a:t>
            </a:fld>
            <a:endParaRPr lang="en-US"/>
          </a:p>
        </p:txBody>
      </p:sp>
    </p:spTree>
    <p:extLst>
      <p:ext uri="{BB962C8B-B14F-4D97-AF65-F5344CB8AC3E}">
        <p14:creationId xmlns:p14="http://schemas.microsoft.com/office/powerpoint/2010/main" val="2846398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058D6E-B516-48F4-B03E-2A436736C14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A43162-A160-4A48-8D38-9A14C02AFD0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8EAAEB-1A92-4D21-952C-01F3D97BF1F3}"/>
              </a:ext>
            </a:extLst>
          </p:cNvPr>
          <p:cNvSpPr>
            <a:spLocks noGrp="1"/>
          </p:cNvSpPr>
          <p:nvPr>
            <p:ph type="dt" sz="half" idx="10"/>
          </p:nvPr>
        </p:nvSpPr>
        <p:spPr/>
        <p:txBody>
          <a:bodyPr/>
          <a:lstStyle/>
          <a:p>
            <a:fld id="{07673DE2-DC4E-486A-804E-E2B00AEA4607}" type="datetimeFigureOut">
              <a:rPr lang="en-US" smtClean="0"/>
              <a:t>8/16/2019</a:t>
            </a:fld>
            <a:endParaRPr lang="en-US"/>
          </a:p>
        </p:txBody>
      </p:sp>
      <p:sp>
        <p:nvSpPr>
          <p:cNvPr id="5" name="Footer Placeholder 4">
            <a:extLst>
              <a:ext uri="{FF2B5EF4-FFF2-40B4-BE49-F238E27FC236}">
                <a16:creationId xmlns:a16="http://schemas.microsoft.com/office/drawing/2014/main" id="{796436F3-6D8B-448F-88A9-C2A5BDCDDB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295A70-8A22-4DF8-BF78-5A2D38751229}"/>
              </a:ext>
            </a:extLst>
          </p:cNvPr>
          <p:cNvSpPr>
            <a:spLocks noGrp="1"/>
          </p:cNvSpPr>
          <p:nvPr>
            <p:ph type="sldNum" sz="quarter" idx="12"/>
          </p:nvPr>
        </p:nvSpPr>
        <p:spPr/>
        <p:txBody>
          <a:bodyPr/>
          <a:lstStyle/>
          <a:p>
            <a:fld id="{ECEA97E8-7584-420E-8D9B-D078904E4D5C}" type="slidenum">
              <a:rPr lang="en-US" smtClean="0"/>
              <a:t>‹#›</a:t>
            </a:fld>
            <a:endParaRPr lang="en-US"/>
          </a:p>
        </p:txBody>
      </p:sp>
    </p:spTree>
    <p:extLst>
      <p:ext uri="{BB962C8B-B14F-4D97-AF65-F5344CB8AC3E}">
        <p14:creationId xmlns:p14="http://schemas.microsoft.com/office/powerpoint/2010/main" val="2959724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A03F6-0D4C-47EB-8555-DFD534D713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AF4A61-6D70-4746-AD1D-194035B45DD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4C1186-D9F0-4951-9349-9423E974A731}"/>
              </a:ext>
            </a:extLst>
          </p:cNvPr>
          <p:cNvSpPr>
            <a:spLocks noGrp="1"/>
          </p:cNvSpPr>
          <p:nvPr>
            <p:ph type="dt" sz="half" idx="10"/>
          </p:nvPr>
        </p:nvSpPr>
        <p:spPr/>
        <p:txBody>
          <a:bodyPr/>
          <a:lstStyle/>
          <a:p>
            <a:fld id="{07673DE2-DC4E-486A-804E-E2B00AEA4607}" type="datetimeFigureOut">
              <a:rPr lang="en-US" smtClean="0"/>
              <a:t>8/16/2019</a:t>
            </a:fld>
            <a:endParaRPr lang="en-US"/>
          </a:p>
        </p:txBody>
      </p:sp>
      <p:sp>
        <p:nvSpPr>
          <p:cNvPr id="5" name="Footer Placeholder 4">
            <a:extLst>
              <a:ext uri="{FF2B5EF4-FFF2-40B4-BE49-F238E27FC236}">
                <a16:creationId xmlns:a16="http://schemas.microsoft.com/office/drawing/2014/main" id="{A1A887CC-138D-44AE-B086-EE8338A052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D917CA-E3E7-400A-A69D-EF77EDFA8E2B}"/>
              </a:ext>
            </a:extLst>
          </p:cNvPr>
          <p:cNvSpPr>
            <a:spLocks noGrp="1"/>
          </p:cNvSpPr>
          <p:nvPr>
            <p:ph type="sldNum" sz="quarter" idx="12"/>
          </p:nvPr>
        </p:nvSpPr>
        <p:spPr/>
        <p:txBody>
          <a:bodyPr/>
          <a:lstStyle/>
          <a:p>
            <a:fld id="{ECEA97E8-7584-420E-8D9B-D078904E4D5C}" type="slidenum">
              <a:rPr lang="en-US" smtClean="0"/>
              <a:t>‹#›</a:t>
            </a:fld>
            <a:endParaRPr lang="en-US"/>
          </a:p>
        </p:txBody>
      </p:sp>
    </p:spTree>
    <p:extLst>
      <p:ext uri="{BB962C8B-B14F-4D97-AF65-F5344CB8AC3E}">
        <p14:creationId xmlns:p14="http://schemas.microsoft.com/office/powerpoint/2010/main" val="1354799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FB968-96F2-4F3F-A717-ABCE10B0FE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FFD1DD-7E9D-4DCF-9250-317E1F0696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2C50817-968E-405D-B5D1-E1C4EF235F1F}"/>
              </a:ext>
            </a:extLst>
          </p:cNvPr>
          <p:cNvSpPr>
            <a:spLocks noGrp="1"/>
          </p:cNvSpPr>
          <p:nvPr>
            <p:ph type="dt" sz="half" idx="10"/>
          </p:nvPr>
        </p:nvSpPr>
        <p:spPr/>
        <p:txBody>
          <a:bodyPr/>
          <a:lstStyle/>
          <a:p>
            <a:fld id="{07673DE2-DC4E-486A-804E-E2B00AEA4607}" type="datetimeFigureOut">
              <a:rPr lang="en-US" smtClean="0"/>
              <a:t>8/16/2019</a:t>
            </a:fld>
            <a:endParaRPr lang="en-US"/>
          </a:p>
        </p:txBody>
      </p:sp>
      <p:sp>
        <p:nvSpPr>
          <p:cNvPr id="5" name="Footer Placeholder 4">
            <a:extLst>
              <a:ext uri="{FF2B5EF4-FFF2-40B4-BE49-F238E27FC236}">
                <a16:creationId xmlns:a16="http://schemas.microsoft.com/office/drawing/2014/main" id="{C9EFD186-A321-43BB-AD53-F8140D099F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DD1007-D01D-49A1-A411-9038247030AC}"/>
              </a:ext>
            </a:extLst>
          </p:cNvPr>
          <p:cNvSpPr>
            <a:spLocks noGrp="1"/>
          </p:cNvSpPr>
          <p:nvPr>
            <p:ph type="sldNum" sz="quarter" idx="12"/>
          </p:nvPr>
        </p:nvSpPr>
        <p:spPr/>
        <p:txBody>
          <a:bodyPr/>
          <a:lstStyle/>
          <a:p>
            <a:fld id="{ECEA97E8-7584-420E-8D9B-D078904E4D5C}" type="slidenum">
              <a:rPr lang="en-US" smtClean="0"/>
              <a:t>‹#›</a:t>
            </a:fld>
            <a:endParaRPr lang="en-US"/>
          </a:p>
        </p:txBody>
      </p:sp>
    </p:spTree>
    <p:extLst>
      <p:ext uri="{BB962C8B-B14F-4D97-AF65-F5344CB8AC3E}">
        <p14:creationId xmlns:p14="http://schemas.microsoft.com/office/powerpoint/2010/main" val="47168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3C359-D96B-45D2-9DEC-28D5245082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8DB1E1-0A7E-47E7-A244-45C03706392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F26BAB-28BA-4528-8ECC-B74F976F628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26E8A1-3B18-49A2-9921-A2A79C7AE47F}"/>
              </a:ext>
            </a:extLst>
          </p:cNvPr>
          <p:cNvSpPr>
            <a:spLocks noGrp="1"/>
          </p:cNvSpPr>
          <p:nvPr>
            <p:ph type="dt" sz="half" idx="10"/>
          </p:nvPr>
        </p:nvSpPr>
        <p:spPr/>
        <p:txBody>
          <a:bodyPr/>
          <a:lstStyle/>
          <a:p>
            <a:fld id="{07673DE2-DC4E-486A-804E-E2B00AEA4607}" type="datetimeFigureOut">
              <a:rPr lang="en-US" smtClean="0"/>
              <a:t>8/16/2019</a:t>
            </a:fld>
            <a:endParaRPr lang="en-US"/>
          </a:p>
        </p:txBody>
      </p:sp>
      <p:sp>
        <p:nvSpPr>
          <p:cNvPr id="6" name="Footer Placeholder 5">
            <a:extLst>
              <a:ext uri="{FF2B5EF4-FFF2-40B4-BE49-F238E27FC236}">
                <a16:creationId xmlns:a16="http://schemas.microsoft.com/office/drawing/2014/main" id="{4D87A25D-EC79-4800-892B-F6F5D18592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35AD08-720D-49A7-B974-86B24123ABCD}"/>
              </a:ext>
            </a:extLst>
          </p:cNvPr>
          <p:cNvSpPr>
            <a:spLocks noGrp="1"/>
          </p:cNvSpPr>
          <p:nvPr>
            <p:ph type="sldNum" sz="quarter" idx="12"/>
          </p:nvPr>
        </p:nvSpPr>
        <p:spPr/>
        <p:txBody>
          <a:bodyPr/>
          <a:lstStyle/>
          <a:p>
            <a:fld id="{ECEA97E8-7584-420E-8D9B-D078904E4D5C}" type="slidenum">
              <a:rPr lang="en-US" smtClean="0"/>
              <a:t>‹#›</a:t>
            </a:fld>
            <a:endParaRPr lang="en-US"/>
          </a:p>
        </p:txBody>
      </p:sp>
    </p:spTree>
    <p:extLst>
      <p:ext uri="{BB962C8B-B14F-4D97-AF65-F5344CB8AC3E}">
        <p14:creationId xmlns:p14="http://schemas.microsoft.com/office/powerpoint/2010/main" val="1818329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5611F-88B9-4A6E-921D-C238DE1F6C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1C2859-A2D6-4E85-845E-56B5E9BE7C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32F2B9E-B487-4229-BB2E-7B24ED8E1F3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F6A702-F9BC-47B1-9797-B0C8871924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F346C1A-895B-4E05-856D-55F0A88B25F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40158B6-F8ED-479D-BBE5-EEADF2BFA4F2}"/>
              </a:ext>
            </a:extLst>
          </p:cNvPr>
          <p:cNvSpPr>
            <a:spLocks noGrp="1"/>
          </p:cNvSpPr>
          <p:nvPr>
            <p:ph type="dt" sz="half" idx="10"/>
          </p:nvPr>
        </p:nvSpPr>
        <p:spPr/>
        <p:txBody>
          <a:bodyPr/>
          <a:lstStyle/>
          <a:p>
            <a:fld id="{07673DE2-DC4E-486A-804E-E2B00AEA4607}" type="datetimeFigureOut">
              <a:rPr lang="en-US" smtClean="0"/>
              <a:t>8/16/2019</a:t>
            </a:fld>
            <a:endParaRPr lang="en-US"/>
          </a:p>
        </p:txBody>
      </p:sp>
      <p:sp>
        <p:nvSpPr>
          <p:cNvPr id="8" name="Footer Placeholder 7">
            <a:extLst>
              <a:ext uri="{FF2B5EF4-FFF2-40B4-BE49-F238E27FC236}">
                <a16:creationId xmlns:a16="http://schemas.microsoft.com/office/drawing/2014/main" id="{F83EE00C-C08C-4ED1-B621-F42779861D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4EF6FC-7783-401F-9F13-F47E5A1227E4}"/>
              </a:ext>
            </a:extLst>
          </p:cNvPr>
          <p:cNvSpPr>
            <a:spLocks noGrp="1"/>
          </p:cNvSpPr>
          <p:nvPr>
            <p:ph type="sldNum" sz="quarter" idx="12"/>
          </p:nvPr>
        </p:nvSpPr>
        <p:spPr/>
        <p:txBody>
          <a:bodyPr/>
          <a:lstStyle/>
          <a:p>
            <a:fld id="{ECEA97E8-7584-420E-8D9B-D078904E4D5C}" type="slidenum">
              <a:rPr lang="en-US" smtClean="0"/>
              <a:t>‹#›</a:t>
            </a:fld>
            <a:endParaRPr lang="en-US"/>
          </a:p>
        </p:txBody>
      </p:sp>
    </p:spTree>
    <p:extLst>
      <p:ext uri="{BB962C8B-B14F-4D97-AF65-F5344CB8AC3E}">
        <p14:creationId xmlns:p14="http://schemas.microsoft.com/office/powerpoint/2010/main" val="1654564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C7367-04BB-4692-8DA4-BCFDD0BA61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BCC744-C702-4140-B7F4-EA9F6F6F1035}"/>
              </a:ext>
            </a:extLst>
          </p:cNvPr>
          <p:cNvSpPr>
            <a:spLocks noGrp="1"/>
          </p:cNvSpPr>
          <p:nvPr>
            <p:ph type="dt" sz="half" idx="10"/>
          </p:nvPr>
        </p:nvSpPr>
        <p:spPr/>
        <p:txBody>
          <a:bodyPr/>
          <a:lstStyle/>
          <a:p>
            <a:fld id="{07673DE2-DC4E-486A-804E-E2B00AEA4607}" type="datetimeFigureOut">
              <a:rPr lang="en-US" smtClean="0"/>
              <a:t>8/16/2019</a:t>
            </a:fld>
            <a:endParaRPr lang="en-US"/>
          </a:p>
        </p:txBody>
      </p:sp>
      <p:sp>
        <p:nvSpPr>
          <p:cNvPr id="4" name="Footer Placeholder 3">
            <a:extLst>
              <a:ext uri="{FF2B5EF4-FFF2-40B4-BE49-F238E27FC236}">
                <a16:creationId xmlns:a16="http://schemas.microsoft.com/office/drawing/2014/main" id="{F7AECB4C-9A9E-4CE1-BC81-0457EF4DB4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741CCC-DC15-4721-BB31-88B68632426F}"/>
              </a:ext>
            </a:extLst>
          </p:cNvPr>
          <p:cNvSpPr>
            <a:spLocks noGrp="1"/>
          </p:cNvSpPr>
          <p:nvPr>
            <p:ph type="sldNum" sz="quarter" idx="12"/>
          </p:nvPr>
        </p:nvSpPr>
        <p:spPr/>
        <p:txBody>
          <a:bodyPr/>
          <a:lstStyle/>
          <a:p>
            <a:fld id="{ECEA97E8-7584-420E-8D9B-D078904E4D5C}" type="slidenum">
              <a:rPr lang="en-US" smtClean="0"/>
              <a:t>‹#›</a:t>
            </a:fld>
            <a:endParaRPr lang="en-US"/>
          </a:p>
        </p:txBody>
      </p:sp>
    </p:spTree>
    <p:extLst>
      <p:ext uri="{BB962C8B-B14F-4D97-AF65-F5344CB8AC3E}">
        <p14:creationId xmlns:p14="http://schemas.microsoft.com/office/powerpoint/2010/main" val="1591885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23D507-2F63-405A-ACC2-E3582D509209}"/>
              </a:ext>
            </a:extLst>
          </p:cNvPr>
          <p:cNvSpPr>
            <a:spLocks noGrp="1"/>
          </p:cNvSpPr>
          <p:nvPr>
            <p:ph type="dt" sz="half" idx="10"/>
          </p:nvPr>
        </p:nvSpPr>
        <p:spPr/>
        <p:txBody>
          <a:bodyPr/>
          <a:lstStyle/>
          <a:p>
            <a:fld id="{07673DE2-DC4E-486A-804E-E2B00AEA4607}" type="datetimeFigureOut">
              <a:rPr lang="en-US" smtClean="0"/>
              <a:t>8/16/2019</a:t>
            </a:fld>
            <a:endParaRPr lang="en-US"/>
          </a:p>
        </p:txBody>
      </p:sp>
      <p:sp>
        <p:nvSpPr>
          <p:cNvPr id="3" name="Footer Placeholder 2">
            <a:extLst>
              <a:ext uri="{FF2B5EF4-FFF2-40B4-BE49-F238E27FC236}">
                <a16:creationId xmlns:a16="http://schemas.microsoft.com/office/drawing/2014/main" id="{9D19DCCE-BD9E-466C-B368-5459E0E3C0D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AD27673-9D03-4131-8D73-281CB6D247F4}"/>
              </a:ext>
            </a:extLst>
          </p:cNvPr>
          <p:cNvSpPr>
            <a:spLocks noGrp="1"/>
          </p:cNvSpPr>
          <p:nvPr>
            <p:ph type="sldNum" sz="quarter" idx="12"/>
          </p:nvPr>
        </p:nvSpPr>
        <p:spPr/>
        <p:txBody>
          <a:bodyPr/>
          <a:lstStyle/>
          <a:p>
            <a:fld id="{ECEA97E8-7584-420E-8D9B-D078904E4D5C}" type="slidenum">
              <a:rPr lang="en-US" smtClean="0"/>
              <a:t>‹#›</a:t>
            </a:fld>
            <a:endParaRPr lang="en-US"/>
          </a:p>
        </p:txBody>
      </p:sp>
    </p:spTree>
    <p:extLst>
      <p:ext uri="{BB962C8B-B14F-4D97-AF65-F5344CB8AC3E}">
        <p14:creationId xmlns:p14="http://schemas.microsoft.com/office/powerpoint/2010/main" val="997496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B626-8CDB-4714-8190-8E6CEA07AE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BC408D-54AE-46F2-AC4A-DB610F3200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AA8B6A-2F04-4905-BF1D-CF3F3F637B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4589C3-0363-416B-8B15-F1074E60C6D5}"/>
              </a:ext>
            </a:extLst>
          </p:cNvPr>
          <p:cNvSpPr>
            <a:spLocks noGrp="1"/>
          </p:cNvSpPr>
          <p:nvPr>
            <p:ph type="dt" sz="half" idx="10"/>
          </p:nvPr>
        </p:nvSpPr>
        <p:spPr/>
        <p:txBody>
          <a:bodyPr/>
          <a:lstStyle/>
          <a:p>
            <a:fld id="{07673DE2-DC4E-486A-804E-E2B00AEA4607}" type="datetimeFigureOut">
              <a:rPr lang="en-US" smtClean="0"/>
              <a:t>8/16/2019</a:t>
            </a:fld>
            <a:endParaRPr lang="en-US"/>
          </a:p>
        </p:txBody>
      </p:sp>
      <p:sp>
        <p:nvSpPr>
          <p:cNvPr id="6" name="Footer Placeholder 5">
            <a:extLst>
              <a:ext uri="{FF2B5EF4-FFF2-40B4-BE49-F238E27FC236}">
                <a16:creationId xmlns:a16="http://schemas.microsoft.com/office/drawing/2014/main" id="{16F5B722-82CB-406F-9DA4-A3F2FF164C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CB6586-A3CE-4957-9D24-FD9700003438}"/>
              </a:ext>
            </a:extLst>
          </p:cNvPr>
          <p:cNvSpPr>
            <a:spLocks noGrp="1"/>
          </p:cNvSpPr>
          <p:nvPr>
            <p:ph type="sldNum" sz="quarter" idx="12"/>
          </p:nvPr>
        </p:nvSpPr>
        <p:spPr/>
        <p:txBody>
          <a:bodyPr/>
          <a:lstStyle/>
          <a:p>
            <a:fld id="{ECEA97E8-7584-420E-8D9B-D078904E4D5C}" type="slidenum">
              <a:rPr lang="en-US" smtClean="0"/>
              <a:t>‹#›</a:t>
            </a:fld>
            <a:endParaRPr lang="en-US"/>
          </a:p>
        </p:txBody>
      </p:sp>
    </p:spTree>
    <p:extLst>
      <p:ext uri="{BB962C8B-B14F-4D97-AF65-F5344CB8AC3E}">
        <p14:creationId xmlns:p14="http://schemas.microsoft.com/office/powerpoint/2010/main" val="3236950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E8ACC-DC01-4463-93AA-D9A153BA41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CBD7A2-422A-4904-AEBB-E0DB5680CD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0F2B08-2866-4295-826F-4A4FCD6FEE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98670DD-B203-417D-9229-68D4C18B90AF}"/>
              </a:ext>
            </a:extLst>
          </p:cNvPr>
          <p:cNvSpPr>
            <a:spLocks noGrp="1"/>
          </p:cNvSpPr>
          <p:nvPr>
            <p:ph type="dt" sz="half" idx="10"/>
          </p:nvPr>
        </p:nvSpPr>
        <p:spPr/>
        <p:txBody>
          <a:bodyPr/>
          <a:lstStyle/>
          <a:p>
            <a:fld id="{07673DE2-DC4E-486A-804E-E2B00AEA4607}" type="datetimeFigureOut">
              <a:rPr lang="en-US" smtClean="0"/>
              <a:t>8/16/2019</a:t>
            </a:fld>
            <a:endParaRPr lang="en-US"/>
          </a:p>
        </p:txBody>
      </p:sp>
      <p:sp>
        <p:nvSpPr>
          <p:cNvPr id="6" name="Footer Placeholder 5">
            <a:extLst>
              <a:ext uri="{FF2B5EF4-FFF2-40B4-BE49-F238E27FC236}">
                <a16:creationId xmlns:a16="http://schemas.microsoft.com/office/drawing/2014/main" id="{90D31F07-023E-44DC-A4C7-A9F96BD39E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2A9065-1B8A-419D-9F3C-B6C6C2CB5594}"/>
              </a:ext>
            </a:extLst>
          </p:cNvPr>
          <p:cNvSpPr>
            <a:spLocks noGrp="1"/>
          </p:cNvSpPr>
          <p:nvPr>
            <p:ph type="sldNum" sz="quarter" idx="12"/>
          </p:nvPr>
        </p:nvSpPr>
        <p:spPr/>
        <p:txBody>
          <a:bodyPr/>
          <a:lstStyle/>
          <a:p>
            <a:fld id="{ECEA97E8-7584-420E-8D9B-D078904E4D5C}" type="slidenum">
              <a:rPr lang="en-US" smtClean="0"/>
              <a:t>‹#›</a:t>
            </a:fld>
            <a:endParaRPr lang="en-US"/>
          </a:p>
        </p:txBody>
      </p:sp>
    </p:spTree>
    <p:extLst>
      <p:ext uri="{BB962C8B-B14F-4D97-AF65-F5344CB8AC3E}">
        <p14:creationId xmlns:p14="http://schemas.microsoft.com/office/powerpoint/2010/main" val="302083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7EE9D2-BDA7-4880-9A69-60DAD7BEB1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39A3A7E-CC48-4E83-B4CA-9A6EADE7A0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8E6347-A719-4E72-8179-0CCE16A050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673DE2-DC4E-486A-804E-E2B00AEA4607}" type="datetimeFigureOut">
              <a:rPr lang="en-US" smtClean="0"/>
              <a:t>8/16/2019</a:t>
            </a:fld>
            <a:endParaRPr lang="en-US"/>
          </a:p>
        </p:txBody>
      </p:sp>
      <p:sp>
        <p:nvSpPr>
          <p:cNvPr id="5" name="Footer Placeholder 4">
            <a:extLst>
              <a:ext uri="{FF2B5EF4-FFF2-40B4-BE49-F238E27FC236}">
                <a16:creationId xmlns:a16="http://schemas.microsoft.com/office/drawing/2014/main" id="{908AF81F-2B82-4704-8EE8-D0F2B8BAF9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F112A7B-E497-4D4E-90FC-C821040380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EA97E8-7584-420E-8D9B-D078904E4D5C}" type="slidenum">
              <a:rPr lang="en-US" smtClean="0"/>
              <a:t>‹#›</a:t>
            </a:fld>
            <a:endParaRPr lang="en-US"/>
          </a:p>
        </p:txBody>
      </p:sp>
    </p:spTree>
    <p:extLst>
      <p:ext uri="{BB962C8B-B14F-4D97-AF65-F5344CB8AC3E}">
        <p14:creationId xmlns:p14="http://schemas.microsoft.com/office/powerpoint/2010/main" val="42544221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73.svg"/><Relationship Id="rId3" Type="http://schemas.openxmlformats.org/officeDocument/2006/relationships/image" Target="../media/image63.svg"/><Relationship Id="rId7" Type="http://schemas.openxmlformats.org/officeDocument/2006/relationships/image" Target="../media/image67.svg"/><Relationship Id="rId12"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71.svg"/><Relationship Id="rId5" Type="http://schemas.openxmlformats.org/officeDocument/2006/relationships/image" Target="../media/image65.svg"/><Relationship Id="rId15" Type="http://schemas.openxmlformats.org/officeDocument/2006/relationships/image" Target="../media/image75.svg"/><Relationship Id="rId10"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image" Target="../media/image69.svg"/><Relationship Id="rId14" Type="http://schemas.openxmlformats.org/officeDocument/2006/relationships/image" Target="../media/image11.png"/></Relationships>
</file>

<file path=ppt/slides/_rels/slide15.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73.svg"/><Relationship Id="rId3" Type="http://schemas.openxmlformats.org/officeDocument/2006/relationships/image" Target="../media/image63.svg"/><Relationship Id="rId7" Type="http://schemas.openxmlformats.org/officeDocument/2006/relationships/image" Target="../media/image67.svg"/><Relationship Id="rId12"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71.svg"/><Relationship Id="rId5" Type="http://schemas.openxmlformats.org/officeDocument/2006/relationships/image" Target="../media/image65.svg"/><Relationship Id="rId15" Type="http://schemas.openxmlformats.org/officeDocument/2006/relationships/image" Target="../media/image75.svg"/><Relationship Id="rId10"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image" Target="../media/image69.svg"/><Relationship Id="rId14" Type="http://schemas.openxmlformats.org/officeDocument/2006/relationships/image" Target="../media/image11.png"/></Relationships>
</file>

<file path=ppt/slides/_rels/slide16.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73.svg"/><Relationship Id="rId3" Type="http://schemas.openxmlformats.org/officeDocument/2006/relationships/image" Target="../media/image63.svg"/><Relationship Id="rId7" Type="http://schemas.openxmlformats.org/officeDocument/2006/relationships/image" Target="../media/image67.svg"/><Relationship Id="rId12"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71.svg"/><Relationship Id="rId5" Type="http://schemas.openxmlformats.org/officeDocument/2006/relationships/image" Target="../media/image65.svg"/><Relationship Id="rId15" Type="http://schemas.openxmlformats.org/officeDocument/2006/relationships/image" Target="../media/image75.svg"/><Relationship Id="rId10"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image" Target="../media/image69.svg"/><Relationship Id="rId14" Type="http://schemas.openxmlformats.org/officeDocument/2006/relationships/image" Target="../media/image11.png"/></Relationships>
</file>

<file path=ppt/slides/_rels/slide1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73.svg"/><Relationship Id="rId3" Type="http://schemas.openxmlformats.org/officeDocument/2006/relationships/image" Target="../media/image63.svg"/><Relationship Id="rId7" Type="http://schemas.openxmlformats.org/officeDocument/2006/relationships/image" Target="../media/image67.svg"/><Relationship Id="rId12"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71.svg"/><Relationship Id="rId5" Type="http://schemas.openxmlformats.org/officeDocument/2006/relationships/image" Target="../media/image65.svg"/><Relationship Id="rId15" Type="http://schemas.openxmlformats.org/officeDocument/2006/relationships/image" Target="../media/image75.svg"/><Relationship Id="rId10"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image" Target="../media/image69.svg"/><Relationship Id="rId14" Type="http://schemas.openxmlformats.org/officeDocument/2006/relationships/image" Target="../media/image11.png"/></Relationships>
</file>

<file path=ppt/slides/_rels/slide18.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73.svg"/><Relationship Id="rId3" Type="http://schemas.openxmlformats.org/officeDocument/2006/relationships/image" Target="../media/image63.svg"/><Relationship Id="rId7" Type="http://schemas.openxmlformats.org/officeDocument/2006/relationships/image" Target="../media/image67.svg"/><Relationship Id="rId12"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71.svg"/><Relationship Id="rId5" Type="http://schemas.openxmlformats.org/officeDocument/2006/relationships/image" Target="../media/image65.svg"/><Relationship Id="rId15" Type="http://schemas.openxmlformats.org/officeDocument/2006/relationships/image" Target="../media/image75.svg"/><Relationship Id="rId10"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image" Target="../media/image69.svg"/><Relationship Id="rId14" Type="http://schemas.openxmlformats.org/officeDocument/2006/relationships/image" Target="../media/image11.png"/></Relationships>
</file>

<file path=ppt/slides/_rels/slide19.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73.svg"/><Relationship Id="rId3" Type="http://schemas.openxmlformats.org/officeDocument/2006/relationships/image" Target="../media/image63.svg"/><Relationship Id="rId7" Type="http://schemas.openxmlformats.org/officeDocument/2006/relationships/image" Target="../media/image67.svg"/><Relationship Id="rId12"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71.svg"/><Relationship Id="rId5" Type="http://schemas.openxmlformats.org/officeDocument/2006/relationships/image" Target="../media/image65.svg"/><Relationship Id="rId15" Type="http://schemas.openxmlformats.org/officeDocument/2006/relationships/image" Target="../media/image75.svg"/><Relationship Id="rId10"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image" Target="../media/image69.svg"/><Relationship Id="rId1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73.svg"/><Relationship Id="rId3" Type="http://schemas.openxmlformats.org/officeDocument/2006/relationships/image" Target="../media/image63.svg"/><Relationship Id="rId7" Type="http://schemas.openxmlformats.org/officeDocument/2006/relationships/image" Target="../media/image67.svg"/><Relationship Id="rId12"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71.svg"/><Relationship Id="rId5" Type="http://schemas.openxmlformats.org/officeDocument/2006/relationships/image" Target="../media/image65.svg"/><Relationship Id="rId15" Type="http://schemas.openxmlformats.org/officeDocument/2006/relationships/image" Target="../media/image75.svg"/><Relationship Id="rId10"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image" Target="../media/image69.svg"/><Relationship Id="rId14" Type="http://schemas.openxmlformats.org/officeDocument/2006/relationships/image" Target="../media/image11.png"/></Relationships>
</file>

<file path=ppt/slides/_rels/slide2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73.svg"/><Relationship Id="rId3" Type="http://schemas.openxmlformats.org/officeDocument/2006/relationships/image" Target="../media/image63.svg"/><Relationship Id="rId7" Type="http://schemas.openxmlformats.org/officeDocument/2006/relationships/image" Target="../media/image67.svg"/><Relationship Id="rId12"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71.svg"/><Relationship Id="rId5" Type="http://schemas.openxmlformats.org/officeDocument/2006/relationships/image" Target="../media/image65.svg"/><Relationship Id="rId15" Type="http://schemas.openxmlformats.org/officeDocument/2006/relationships/image" Target="../media/image75.svg"/><Relationship Id="rId10"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image" Target="../media/image69.svg"/><Relationship Id="rId14" Type="http://schemas.openxmlformats.org/officeDocument/2006/relationships/image" Target="../media/image11.png"/></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83F56"/>
        </a:solidFill>
        <a:effectLst/>
      </p:bgPr>
    </p:bg>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C2ACD773-34E0-4B89-A8DF-F9E37C738ED4}"/>
              </a:ext>
            </a:extLst>
          </p:cNvPr>
          <p:cNvSpPr/>
          <p:nvPr/>
        </p:nvSpPr>
        <p:spPr>
          <a:xfrm>
            <a:off x="583798" y="425436"/>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A8CCBC7E-995E-47B0-9D57-F6FCDED0D198}"/>
              </a:ext>
            </a:extLst>
          </p:cNvPr>
          <p:cNvSpPr/>
          <p:nvPr/>
        </p:nvSpPr>
        <p:spPr>
          <a:xfrm>
            <a:off x="1370877" y="1407185"/>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9" name="Oval 8">
            <a:extLst>
              <a:ext uri="{FF2B5EF4-FFF2-40B4-BE49-F238E27FC236}">
                <a16:creationId xmlns:a16="http://schemas.microsoft.com/office/drawing/2014/main" id="{A27D5DDB-2773-4DB2-8138-EED8FF3040B8}"/>
              </a:ext>
            </a:extLst>
          </p:cNvPr>
          <p:cNvSpPr/>
          <p:nvPr/>
        </p:nvSpPr>
        <p:spPr>
          <a:xfrm>
            <a:off x="2563069" y="833906"/>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ACC3F403-064C-48A1-864D-6D07240F7824}"/>
              </a:ext>
            </a:extLst>
          </p:cNvPr>
          <p:cNvSpPr/>
          <p:nvPr/>
        </p:nvSpPr>
        <p:spPr>
          <a:xfrm>
            <a:off x="1370877" y="2919148"/>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80A5503C-C4BB-4B04-8069-CAF9FE53737A}"/>
              </a:ext>
            </a:extLst>
          </p:cNvPr>
          <p:cNvSpPr/>
          <p:nvPr/>
        </p:nvSpPr>
        <p:spPr>
          <a:xfrm>
            <a:off x="450690" y="2199148"/>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40AEAC4F-D0A3-4AD7-B828-B3EEF34A4990}"/>
              </a:ext>
            </a:extLst>
          </p:cNvPr>
          <p:cNvSpPr/>
          <p:nvPr/>
        </p:nvSpPr>
        <p:spPr>
          <a:xfrm>
            <a:off x="3182315" y="1666712"/>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B754AE85-6EF6-456D-B4A9-B0AE31F212A1}"/>
              </a:ext>
            </a:extLst>
          </p:cNvPr>
          <p:cNvSpPr/>
          <p:nvPr/>
        </p:nvSpPr>
        <p:spPr>
          <a:xfrm>
            <a:off x="3182315" y="273062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9D44D565-F52B-433C-BBBE-3FF37F11C3D2}"/>
              </a:ext>
            </a:extLst>
          </p:cNvPr>
          <p:cNvSpPr/>
          <p:nvPr/>
        </p:nvSpPr>
        <p:spPr>
          <a:xfrm>
            <a:off x="2203069" y="2199148"/>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1407D606-5140-4E3F-BB92-F327F5EE901A}"/>
              </a:ext>
            </a:extLst>
          </p:cNvPr>
          <p:cNvSpPr/>
          <p:nvPr/>
        </p:nvSpPr>
        <p:spPr>
          <a:xfrm>
            <a:off x="2300424" y="3607240"/>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41391A4F-8B58-4513-8CD4-08D23127F790}"/>
              </a:ext>
            </a:extLst>
          </p:cNvPr>
          <p:cNvSpPr/>
          <p:nvPr/>
        </p:nvSpPr>
        <p:spPr>
          <a:xfrm>
            <a:off x="3123256" y="4336373"/>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7" name="Oval 16">
            <a:extLst>
              <a:ext uri="{FF2B5EF4-FFF2-40B4-BE49-F238E27FC236}">
                <a16:creationId xmlns:a16="http://schemas.microsoft.com/office/drawing/2014/main" id="{F597B145-12FD-4519-93D8-CC1DDAB88A99}"/>
              </a:ext>
            </a:extLst>
          </p:cNvPr>
          <p:cNvSpPr/>
          <p:nvPr/>
        </p:nvSpPr>
        <p:spPr>
          <a:xfrm>
            <a:off x="4315448" y="376309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8" name="Oval 17">
            <a:extLst>
              <a:ext uri="{FF2B5EF4-FFF2-40B4-BE49-F238E27FC236}">
                <a16:creationId xmlns:a16="http://schemas.microsoft.com/office/drawing/2014/main" id="{DA80BEE5-3DF0-47D8-A21F-F7498B3C6C84}"/>
              </a:ext>
            </a:extLst>
          </p:cNvPr>
          <p:cNvSpPr/>
          <p:nvPr/>
        </p:nvSpPr>
        <p:spPr>
          <a:xfrm>
            <a:off x="3123256" y="5848336"/>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61EE8281-498C-4903-B549-B011AD363144}"/>
              </a:ext>
            </a:extLst>
          </p:cNvPr>
          <p:cNvSpPr/>
          <p:nvPr/>
        </p:nvSpPr>
        <p:spPr>
          <a:xfrm>
            <a:off x="2203069" y="5128336"/>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0" name="Oval 19">
            <a:extLst>
              <a:ext uri="{FF2B5EF4-FFF2-40B4-BE49-F238E27FC236}">
                <a16:creationId xmlns:a16="http://schemas.microsoft.com/office/drawing/2014/main" id="{A4494529-DBC0-4845-9E73-6322C7122D89}"/>
              </a:ext>
            </a:extLst>
          </p:cNvPr>
          <p:cNvSpPr/>
          <p:nvPr/>
        </p:nvSpPr>
        <p:spPr>
          <a:xfrm>
            <a:off x="5364793" y="4233158"/>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1" name="Oval 20">
            <a:extLst>
              <a:ext uri="{FF2B5EF4-FFF2-40B4-BE49-F238E27FC236}">
                <a16:creationId xmlns:a16="http://schemas.microsoft.com/office/drawing/2014/main" id="{CB8EC4CC-41B0-43BA-B48B-FC2FC8173C8A}"/>
              </a:ext>
            </a:extLst>
          </p:cNvPr>
          <p:cNvSpPr/>
          <p:nvPr/>
        </p:nvSpPr>
        <p:spPr>
          <a:xfrm>
            <a:off x="4934694" y="5659812"/>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2" name="Oval 21">
            <a:extLst>
              <a:ext uri="{FF2B5EF4-FFF2-40B4-BE49-F238E27FC236}">
                <a16:creationId xmlns:a16="http://schemas.microsoft.com/office/drawing/2014/main" id="{553CB7AB-A50E-47DF-8A9C-DE7C9206BF01}"/>
              </a:ext>
            </a:extLst>
          </p:cNvPr>
          <p:cNvSpPr/>
          <p:nvPr/>
        </p:nvSpPr>
        <p:spPr>
          <a:xfrm>
            <a:off x="4172601" y="4890238"/>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7B5CB10B-EE52-4139-9E54-CA99C8DEACB1}"/>
              </a:ext>
            </a:extLst>
          </p:cNvPr>
          <p:cNvSpPr/>
          <p:nvPr/>
        </p:nvSpPr>
        <p:spPr>
          <a:xfrm>
            <a:off x="4367411" y="1005382"/>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4" name="Oval 23">
            <a:extLst>
              <a:ext uri="{FF2B5EF4-FFF2-40B4-BE49-F238E27FC236}">
                <a16:creationId xmlns:a16="http://schemas.microsoft.com/office/drawing/2014/main" id="{A89FEAAF-C444-4A4F-91F4-56BA3C92BEFE}"/>
              </a:ext>
            </a:extLst>
          </p:cNvPr>
          <p:cNvSpPr/>
          <p:nvPr/>
        </p:nvSpPr>
        <p:spPr>
          <a:xfrm>
            <a:off x="5426184" y="1444443"/>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5" name="Oval 24">
            <a:extLst>
              <a:ext uri="{FF2B5EF4-FFF2-40B4-BE49-F238E27FC236}">
                <a16:creationId xmlns:a16="http://schemas.microsoft.com/office/drawing/2014/main" id="{223C37BF-11F8-44D4-9F92-F7FDA8C1D4D6}"/>
              </a:ext>
            </a:extLst>
          </p:cNvPr>
          <p:cNvSpPr/>
          <p:nvPr/>
        </p:nvSpPr>
        <p:spPr>
          <a:xfrm>
            <a:off x="6618376" y="87116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6" name="Oval 25">
            <a:extLst>
              <a:ext uri="{FF2B5EF4-FFF2-40B4-BE49-F238E27FC236}">
                <a16:creationId xmlns:a16="http://schemas.microsoft.com/office/drawing/2014/main" id="{2CF527C2-5B4E-4DF8-9013-FBE5076FB6AE}"/>
              </a:ext>
            </a:extLst>
          </p:cNvPr>
          <p:cNvSpPr/>
          <p:nvPr/>
        </p:nvSpPr>
        <p:spPr>
          <a:xfrm>
            <a:off x="5216855" y="280650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7" name="Oval 26">
            <a:extLst>
              <a:ext uri="{FF2B5EF4-FFF2-40B4-BE49-F238E27FC236}">
                <a16:creationId xmlns:a16="http://schemas.microsoft.com/office/drawing/2014/main" id="{6C6D68DF-A1B7-446C-B073-32BD2D5D40EC}"/>
              </a:ext>
            </a:extLst>
          </p:cNvPr>
          <p:cNvSpPr/>
          <p:nvPr/>
        </p:nvSpPr>
        <p:spPr>
          <a:xfrm>
            <a:off x="4189995" y="2236406"/>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8" name="Oval 27">
            <a:extLst>
              <a:ext uri="{FF2B5EF4-FFF2-40B4-BE49-F238E27FC236}">
                <a16:creationId xmlns:a16="http://schemas.microsoft.com/office/drawing/2014/main" id="{CC9A5098-A96D-4019-BC20-125A8A0D41FB}"/>
              </a:ext>
            </a:extLst>
          </p:cNvPr>
          <p:cNvSpPr/>
          <p:nvPr/>
        </p:nvSpPr>
        <p:spPr>
          <a:xfrm>
            <a:off x="7597622" y="1245631"/>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9" name="Oval 28">
            <a:extLst>
              <a:ext uri="{FF2B5EF4-FFF2-40B4-BE49-F238E27FC236}">
                <a16:creationId xmlns:a16="http://schemas.microsoft.com/office/drawing/2014/main" id="{D824FE25-4E5F-4EB1-BAB4-95BDBA5FBFE7}"/>
              </a:ext>
            </a:extLst>
          </p:cNvPr>
          <p:cNvSpPr/>
          <p:nvPr/>
        </p:nvSpPr>
        <p:spPr>
          <a:xfrm>
            <a:off x="7237622" y="2767882"/>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0" name="Oval 29">
            <a:extLst>
              <a:ext uri="{FF2B5EF4-FFF2-40B4-BE49-F238E27FC236}">
                <a16:creationId xmlns:a16="http://schemas.microsoft.com/office/drawing/2014/main" id="{1CFCC3A8-9B98-4374-ABF1-E2117619371A}"/>
              </a:ext>
            </a:extLst>
          </p:cNvPr>
          <p:cNvSpPr/>
          <p:nvPr/>
        </p:nvSpPr>
        <p:spPr>
          <a:xfrm>
            <a:off x="6258376" y="2236406"/>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1" name="Oval 30">
            <a:extLst>
              <a:ext uri="{FF2B5EF4-FFF2-40B4-BE49-F238E27FC236}">
                <a16:creationId xmlns:a16="http://schemas.microsoft.com/office/drawing/2014/main" id="{F2DD92AA-9F8A-4AA6-B7EF-12862F3C0EA1}"/>
              </a:ext>
            </a:extLst>
          </p:cNvPr>
          <p:cNvSpPr/>
          <p:nvPr/>
        </p:nvSpPr>
        <p:spPr>
          <a:xfrm>
            <a:off x="6339523" y="3552863"/>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2" name="Oval 31">
            <a:extLst>
              <a:ext uri="{FF2B5EF4-FFF2-40B4-BE49-F238E27FC236}">
                <a16:creationId xmlns:a16="http://schemas.microsoft.com/office/drawing/2014/main" id="{4B558B6F-580C-4F35-8E1F-FA87D4D91B75}"/>
              </a:ext>
            </a:extLst>
          </p:cNvPr>
          <p:cNvSpPr/>
          <p:nvPr/>
        </p:nvSpPr>
        <p:spPr>
          <a:xfrm>
            <a:off x="7133450" y="426316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3" name="Oval 32">
            <a:extLst>
              <a:ext uri="{FF2B5EF4-FFF2-40B4-BE49-F238E27FC236}">
                <a16:creationId xmlns:a16="http://schemas.microsoft.com/office/drawing/2014/main" id="{569B0171-8150-46ED-8851-12C8E7F519D4}"/>
              </a:ext>
            </a:extLst>
          </p:cNvPr>
          <p:cNvSpPr/>
          <p:nvPr/>
        </p:nvSpPr>
        <p:spPr>
          <a:xfrm>
            <a:off x="8325642" y="3689885"/>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4" name="Oval 33">
            <a:extLst>
              <a:ext uri="{FF2B5EF4-FFF2-40B4-BE49-F238E27FC236}">
                <a16:creationId xmlns:a16="http://schemas.microsoft.com/office/drawing/2014/main" id="{84792537-AEB8-407A-906F-DC81776A8FBB}"/>
              </a:ext>
            </a:extLst>
          </p:cNvPr>
          <p:cNvSpPr/>
          <p:nvPr/>
        </p:nvSpPr>
        <p:spPr>
          <a:xfrm>
            <a:off x="7133450" y="5775127"/>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5" name="Oval 34">
            <a:extLst>
              <a:ext uri="{FF2B5EF4-FFF2-40B4-BE49-F238E27FC236}">
                <a16:creationId xmlns:a16="http://schemas.microsoft.com/office/drawing/2014/main" id="{28B800A8-2752-4D64-B601-72484093FC48}"/>
              </a:ext>
            </a:extLst>
          </p:cNvPr>
          <p:cNvSpPr/>
          <p:nvPr/>
        </p:nvSpPr>
        <p:spPr>
          <a:xfrm>
            <a:off x="6213263" y="5055127"/>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6" name="Oval 35">
            <a:extLst>
              <a:ext uri="{FF2B5EF4-FFF2-40B4-BE49-F238E27FC236}">
                <a16:creationId xmlns:a16="http://schemas.microsoft.com/office/drawing/2014/main" id="{4053A379-B662-4797-BF4F-7F4208220504}"/>
              </a:ext>
            </a:extLst>
          </p:cNvPr>
          <p:cNvSpPr/>
          <p:nvPr/>
        </p:nvSpPr>
        <p:spPr>
          <a:xfrm>
            <a:off x="8944888" y="4522691"/>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7" name="Oval 36">
            <a:extLst>
              <a:ext uri="{FF2B5EF4-FFF2-40B4-BE49-F238E27FC236}">
                <a16:creationId xmlns:a16="http://schemas.microsoft.com/office/drawing/2014/main" id="{D427FFFF-94B7-464C-BC1E-DB6DB683CD5A}"/>
              </a:ext>
            </a:extLst>
          </p:cNvPr>
          <p:cNvSpPr/>
          <p:nvPr/>
        </p:nvSpPr>
        <p:spPr>
          <a:xfrm>
            <a:off x="8685642" y="5789640"/>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8" name="Oval 37">
            <a:extLst>
              <a:ext uri="{FF2B5EF4-FFF2-40B4-BE49-F238E27FC236}">
                <a16:creationId xmlns:a16="http://schemas.microsoft.com/office/drawing/2014/main" id="{379ABA33-4BC9-4288-AD74-80CEF344ED33}"/>
              </a:ext>
            </a:extLst>
          </p:cNvPr>
          <p:cNvSpPr/>
          <p:nvPr/>
        </p:nvSpPr>
        <p:spPr>
          <a:xfrm>
            <a:off x="7965642" y="5055127"/>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8040FBA2-CDB4-435F-A8C6-01797DD685F3}"/>
              </a:ext>
            </a:extLst>
          </p:cNvPr>
          <p:cNvSpPr/>
          <p:nvPr/>
        </p:nvSpPr>
        <p:spPr>
          <a:xfrm>
            <a:off x="8676823" y="78875"/>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40" name="Oval 39">
            <a:extLst>
              <a:ext uri="{FF2B5EF4-FFF2-40B4-BE49-F238E27FC236}">
                <a16:creationId xmlns:a16="http://schemas.microsoft.com/office/drawing/2014/main" id="{D22282F8-D295-47D7-8F07-B068412C028E}"/>
              </a:ext>
            </a:extLst>
          </p:cNvPr>
          <p:cNvSpPr/>
          <p:nvPr/>
        </p:nvSpPr>
        <p:spPr>
          <a:xfrm>
            <a:off x="9077996" y="1218661"/>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1" name="Oval 40">
            <a:extLst>
              <a:ext uri="{FF2B5EF4-FFF2-40B4-BE49-F238E27FC236}">
                <a16:creationId xmlns:a16="http://schemas.microsoft.com/office/drawing/2014/main" id="{C1B7AF7D-81BD-4537-B18E-CFD50E4B6B9D}"/>
              </a:ext>
            </a:extLst>
          </p:cNvPr>
          <p:cNvSpPr/>
          <p:nvPr/>
        </p:nvSpPr>
        <p:spPr>
          <a:xfrm>
            <a:off x="10270188" y="645382"/>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2" name="Oval 41">
            <a:extLst>
              <a:ext uri="{FF2B5EF4-FFF2-40B4-BE49-F238E27FC236}">
                <a16:creationId xmlns:a16="http://schemas.microsoft.com/office/drawing/2014/main" id="{2CF3FFC6-E6DE-4973-B142-29BD3008FBE0}"/>
              </a:ext>
            </a:extLst>
          </p:cNvPr>
          <p:cNvSpPr/>
          <p:nvPr/>
        </p:nvSpPr>
        <p:spPr>
          <a:xfrm>
            <a:off x="9077996" y="273062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3" name="Oval 42">
            <a:extLst>
              <a:ext uri="{FF2B5EF4-FFF2-40B4-BE49-F238E27FC236}">
                <a16:creationId xmlns:a16="http://schemas.microsoft.com/office/drawing/2014/main" id="{08B4277E-9916-427C-9B27-9CCFAFC18D1F}"/>
              </a:ext>
            </a:extLst>
          </p:cNvPr>
          <p:cNvSpPr/>
          <p:nvPr/>
        </p:nvSpPr>
        <p:spPr>
          <a:xfrm>
            <a:off x="8157809" y="201062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4" name="Oval 43">
            <a:extLst>
              <a:ext uri="{FF2B5EF4-FFF2-40B4-BE49-F238E27FC236}">
                <a16:creationId xmlns:a16="http://schemas.microsoft.com/office/drawing/2014/main" id="{71AE1F81-6A1C-45FD-B5F5-F86F9E9EFA3B}"/>
              </a:ext>
            </a:extLst>
          </p:cNvPr>
          <p:cNvSpPr/>
          <p:nvPr/>
        </p:nvSpPr>
        <p:spPr>
          <a:xfrm>
            <a:off x="10889434" y="1478188"/>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5" name="Oval 44">
            <a:extLst>
              <a:ext uri="{FF2B5EF4-FFF2-40B4-BE49-F238E27FC236}">
                <a16:creationId xmlns:a16="http://schemas.microsoft.com/office/drawing/2014/main" id="{AAFEC98E-0B46-4481-BF82-4AFABF140D4B}"/>
              </a:ext>
            </a:extLst>
          </p:cNvPr>
          <p:cNvSpPr/>
          <p:nvPr/>
        </p:nvSpPr>
        <p:spPr>
          <a:xfrm>
            <a:off x="10889434" y="2542100"/>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6" name="Oval 45">
            <a:extLst>
              <a:ext uri="{FF2B5EF4-FFF2-40B4-BE49-F238E27FC236}">
                <a16:creationId xmlns:a16="http://schemas.microsoft.com/office/drawing/2014/main" id="{2719B075-630B-4AE4-8E0A-3D7289F47445}"/>
              </a:ext>
            </a:extLst>
          </p:cNvPr>
          <p:cNvSpPr/>
          <p:nvPr/>
        </p:nvSpPr>
        <p:spPr>
          <a:xfrm>
            <a:off x="9910188" y="201062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7" name="Oval 46">
            <a:extLst>
              <a:ext uri="{FF2B5EF4-FFF2-40B4-BE49-F238E27FC236}">
                <a16:creationId xmlns:a16="http://schemas.microsoft.com/office/drawing/2014/main" id="{8549DD86-BD26-42DF-A7AD-5052513C6F7D}"/>
              </a:ext>
            </a:extLst>
          </p:cNvPr>
          <p:cNvSpPr/>
          <p:nvPr/>
        </p:nvSpPr>
        <p:spPr>
          <a:xfrm>
            <a:off x="555009" y="373444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8" name="Oval 47">
            <a:extLst>
              <a:ext uri="{FF2B5EF4-FFF2-40B4-BE49-F238E27FC236}">
                <a16:creationId xmlns:a16="http://schemas.microsoft.com/office/drawing/2014/main" id="{F5ED4A96-EA7F-414C-B762-AE0DB77F7FB9}"/>
              </a:ext>
            </a:extLst>
          </p:cNvPr>
          <p:cNvSpPr/>
          <p:nvPr/>
        </p:nvSpPr>
        <p:spPr>
          <a:xfrm>
            <a:off x="1174255" y="4567250"/>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9" name="Oval 48">
            <a:extLst>
              <a:ext uri="{FF2B5EF4-FFF2-40B4-BE49-F238E27FC236}">
                <a16:creationId xmlns:a16="http://schemas.microsoft.com/office/drawing/2014/main" id="{FD9DB764-0DFD-4664-B041-86D1A535ECBD}"/>
              </a:ext>
            </a:extLst>
          </p:cNvPr>
          <p:cNvSpPr/>
          <p:nvPr/>
        </p:nvSpPr>
        <p:spPr>
          <a:xfrm>
            <a:off x="1174255" y="5631162"/>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0" name="Oval 49">
            <a:extLst>
              <a:ext uri="{FF2B5EF4-FFF2-40B4-BE49-F238E27FC236}">
                <a16:creationId xmlns:a16="http://schemas.microsoft.com/office/drawing/2014/main" id="{FCAFA64E-06E5-485C-88B6-776F94BB8742}"/>
              </a:ext>
            </a:extLst>
          </p:cNvPr>
          <p:cNvSpPr/>
          <p:nvPr/>
        </p:nvSpPr>
        <p:spPr>
          <a:xfrm>
            <a:off x="195009" y="5099686"/>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0" name="Oval 59">
            <a:extLst>
              <a:ext uri="{FF2B5EF4-FFF2-40B4-BE49-F238E27FC236}">
                <a16:creationId xmlns:a16="http://schemas.microsoft.com/office/drawing/2014/main" id="{9D7790FB-2535-4336-949E-DBFF5C775DBA}"/>
              </a:ext>
            </a:extLst>
          </p:cNvPr>
          <p:cNvSpPr/>
          <p:nvPr/>
        </p:nvSpPr>
        <p:spPr>
          <a:xfrm>
            <a:off x="11143644" y="4815933"/>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1" name="Oval 60">
            <a:extLst>
              <a:ext uri="{FF2B5EF4-FFF2-40B4-BE49-F238E27FC236}">
                <a16:creationId xmlns:a16="http://schemas.microsoft.com/office/drawing/2014/main" id="{EFE70419-2980-4800-9A3A-82479C00E69E}"/>
              </a:ext>
            </a:extLst>
          </p:cNvPr>
          <p:cNvSpPr/>
          <p:nvPr/>
        </p:nvSpPr>
        <p:spPr>
          <a:xfrm>
            <a:off x="11143644" y="5879845"/>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2" name="Oval 61">
            <a:extLst>
              <a:ext uri="{FF2B5EF4-FFF2-40B4-BE49-F238E27FC236}">
                <a16:creationId xmlns:a16="http://schemas.microsoft.com/office/drawing/2014/main" id="{EE630C7E-8AFE-4F22-A7AC-92AFAA6F3D43}"/>
              </a:ext>
            </a:extLst>
          </p:cNvPr>
          <p:cNvSpPr/>
          <p:nvPr/>
        </p:nvSpPr>
        <p:spPr>
          <a:xfrm>
            <a:off x="9910188" y="5329883"/>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63" name="Oval 62">
            <a:extLst>
              <a:ext uri="{FF2B5EF4-FFF2-40B4-BE49-F238E27FC236}">
                <a16:creationId xmlns:a16="http://schemas.microsoft.com/office/drawing/2014/main" id="{78A62B95-7765-4E4D-A2C8-C4F4F830C821}"/>
              </a:ext>
            </a:extLst>
          </p:cNvPr>
          <p:cNvSpPr/>
          <p:nvPr/>
        </p:nvSpPr>
        <p:spPr>
          <a:xfrm>
            <a:off x="9774252" y="3709032"/>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4" name="Oval 63">
            <a:extLst>
              <a:ext uri="{FF2B5EF4-FFF2-40B4-BE49-F238E27FC236}">
                <a16:creationId xmlns:a16="http://schemas.microsoft.com/office/drawing/2014/main" id="{C9BEC6F4-CF91-4FE6-99B7-FD284C4B8F6F}"/>
              </a:ext>
            </a:extLst>
          </p:cNvPr>
          <p:cNvSpPr/>
          <p:nvPr/>
        </p:nvSpPr>
        <p:spPr>
          <a:xfrm>
            <a:off x="1485459" y="3259"/>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5" name="Oval 64">
            <a:extLst>
              <a:ext uri="{FF2B5EF4-FFF2-40B4-BE49-F238E27FC236}">
                <a16:creationId xmlns:a16="http://schemas.microsoft.com/office/drawing/2014/main" id="{950C51E3-7050-46B6-BFE7-7DF05E8D0978}"/>
              </a:ext>
            </a:extLst>
          </p:cNvPr>
          <p:cNvSpPr/>
          <p:nvPr/>
        </p:nvSpPr>
        <p:spPr>
          <a:xfrm>
            <a:off x="3292125" y="27789"/>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6" name="Oval 65">
            <a:extLst>
              <a:ext uri="{FF2B5EF4-FFF2-40B4-BE49-F238E27FC236}">
                <a16:creationId xmlns:a16="http://schemas.microsoft.com/office/drawing/2014/main" id="{3D3ADEBC-0E94-41E9-A6FD-842712F1CF1C}"/>
              </a:ext>
            </a:extLst>
          </p:cNvPr>
          <p:cNvSpPr/>
          <p:nvPr/>
        </p:nvSpPr>
        <p:spPr>
          <a:xfrm>
            <a:off x="4746871" y="51513"/>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7" name="Oval 66">
            <a:extLst>
              <a:ext uri="{FF2B5EF4-FFF2-40B4-BE49-F238E27FC236}">
                <a16:creationId xmlns:a16="http://schemas.microsoft.com/office/drawing/2014/main" id="{B3AAD276-86F6-4309-B9B8-5A68FAC3D0B5}"/>
              </a:ext>
            </a:extLst>
          </p:cNvPr>
          <p:cNvSpPr/>
          <p:nvPr/>
        </p:nvSpPr>
        <p:spPr>
          <a:xfrm>
            <a:off x="7338376" y="30731"/>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8" name="Oval 67">
            <a:extLst>
              <a:ext uri="{FF2B5EF4-FFF2-40B4-BE49-F238E27FC236}">
                <a16:creationId xmlns:a16="http://schemas.microsoft.com/office/drawing/2014/main" id="{38DAF284-C9C4-43E8-9D15-EBB8E1EDD034}"/>
              </a:ext>
            </a:extLst>
          </p:cNvPr>
          <p:cNvSpPr/>
          <p:nvPr/>
        </p:nvSpPr>
        <p:spPr>
          <a:xfrm>
            <a:off x="11056791" y="27789"/>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2" name="Oval 71">
            <a:extLst>
              <a:ext uri="{FF2B5EF4-FFF2-40B4-BE49-F238E27FC236}">
                <a16:creationId xmlns:a16="http://schemas.microsoft.com/office/drawing/2014/main" id="{EDE03B96-785F-4EF2-AAB9-5AFAA7283EE6}"/>
              </a:ext>
            </a:extLst>
          </p:cNvPr>
          <p:cNvSpPr/>
          <p:nvPr/>
        </p:nvSpPr>
        <p:spPr>
          <a:xfrm>
            <a:off x="5936855" y="6120459"/>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1" name="Oval 70">
            <a:extLst>
              <a:ext uri="{FF2B5EF4-FFF2-40B4-BE49-F238E27FC236}">
                <a16:creationId xmlns:a16="http://schemas.microsoft.com/office/drawing/2014/main" id="{0B9AAC2C-BB9A-44B6-89EA-988F8CCF6B54}"/>
              </a:ext>
            </a:extLst>
          </p:cNvPr>
          <p:cNvSpPr/>
          <p:nvPr/>
        </p:nvSpPr>
        <p:spPr>
          <a:xfrm>
            <a:off x="583798" y="40002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3" name="Oval 72">
            <a:extLst>
              <a:ext uri="{FF2B5EF4-FFF2-40B4-BE49-F238E27FC236}">
                <a16:creationId xmlns:a16="http://schemas.microsoft.com/office/drawing/2014/main" id="{E8797C7B-E0CF-4C48-BEB9-14DBC3615C21}"/>
              </a:ext>
            </a:extLst>
          </p:cNvPr>
          <p:cNvSpPr/>
          <p:nvPr/>
        </p:nvSpPr>
        <p:spPr>
          <a:xfrm>
            <a:off x="1370877" y="1381773"/>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4" name="Oval 73">
            <a:extLst>
              <a:ext uri="{FF2B5EF4-FFF2-40B4-BE49-F238E27FC236}">
                <a16:creationId xmlns:a16="http://schemas.microsoft.com/office/drawing/2014/main" id="{CA0303EB-E7CF-4F75-9BAE-3D6609D7595B}"/>
              </a:ext>
            </a:extLst>
          </p:cNvPr>
          <p:cNvSpPr/>
          <p:nvPr/>
        </p:nvSpPr>
        <p:spPr>
          <a:xfrm>
            <a:off x="2563069" y="80849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5" name="Oval 74">
            <a:extLst>
              <a:ext uri="{FF2B5EF4-FFF2-40B4-BE49-F238E27FC236}">
                <a16:creationId xmlns:a16="http://schemas.microsoft.com/office/drawing/2014/main" id="{EFD14B4F-68BD-44EF-AB50-7838290E6128}"/>
              </a:ext>
            </a:extLst>
          </p:cNvPr>
          <p:cNvSpPr/>
          <p:nvPr/>
        </p:nvSpPr>
        <p:spPr>
          <a:xfrm>
            <a:off x="1370877" y="2893736"/>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7" name="Oval 76">
            <a:extLst>
              <a:ext uri="{FF2B5EF4-FFF2-40B4-BE49-F238E27FC236}">
                <a16:creationId xmlns:a16="http://schemas.microsoft.com/office/drawing/2014/main" id="{E920F5F3-AC56-4C99-AD03-A8F11AA54471}"/>
              </a:ext>
            </a:extLst>
          </p:cNvPr>
          <p:cNvSpPr/>
          <p:nvPr/>
        </p:nvSpPr>
        <p:spPr>
          <a:xfrm>
            <a:off x="450690" y="2173736"/>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8" name="Oval 77">
            <a:extLst>
              <a:ext uri="{FF2B5EF4-FFF2-40B4-BE49-F238E27FC236}">
                <a16:creationId xmlns:a16="http://schemas.microsoft.com/office/drawing/2014/main" id="{6C30982D-6644-42E8-AE80-B931EC501FA7}"/>
              </a:ext>
            </a:extLst>
          </p:cNvPr>
          <p:cNvSpPr/>
          <p:nvPr/>
        </p:nvSpPr>
        <p:spPr>
          <a:xfrm>
            <a:off x="3182315" y="1641300"/>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9" name="Oval 78">
            <a:extLst>
              <a:ext uri="{FF2B5EF4-FFF2-40B4-BE49-F238E27FC236}">
                <a16:creationId xmlns:a16="http://schemas.microsoft.com/office/drawing/2014/main" id="{34D836CC-8064-4164-B5EB-361988450C6B}"/>
              </a:ext>
            </a:extLst>
          </p:cNvPr>
          <p:cNvSpPr/>
          <p:nvPr/>
        </p:nvSpPr>
        <p:spPr>
          <a:xfrm>
            <a:off x="3182315" y="2705212"/>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0" name="Oval 79">
            <a:extLst>
              <a:ext uri="{FF2B5EF4-FFF2-40B4-BE49-F238E27FC236}">
                <a16:creationId xmlns:a16="http://schemas.microsoft.com/office/drawing/2014/main" id="{273BB88B-D198-45FE-B478-34AC571C07DA}"/>
              </a:ext>
            </a:extLst>
          </p:cNvPr>
          <p:cNvSpPr/>
          <p:nvPr/>
        </p:nvSpPr>
        <p:spPr>
          <a:xfrm>
            <a:off x="2203069" y="2173736"/>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2" name="Oval 81">
            <a:extLst>
              <a:ext uri="{FF2B5EF4-FFF2-40B4-BE49-F238E27FC236}">
                <a16:creationId xmlns:a16="http://schemas.microsoft.com/office/drawing/2014/main" id="{C040D406-6085-4957-A9C1-DC87DE6CE21C}"/>
              </a:ext>
            </a:extLst>
          </p:cNvPr>
          <p:cNvSpPr/>
          <p:nvPr/>
        </p:nvSpPr>
        <p:spPr>
          <a:xfrm>
            <a:off x="3123256" y="4310961"/>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3" name="Oval 82">
            <a:extLst>
              <a:ext uri="{FF2B5EF4-FFF2-40B4-BE49-F238E27FC236}">
                <a16:creationId xmlns:a16="http://schemas.microsoft.com/office/drawing/2014/main" id="{2FE89CA4-F7F8-437C-964E-26093E75A0DF}"/>
              </a:ext>
            </a:extLst>
          </p:cNvPr>
          <p:cNvSpPr/>
          <p:nvPr/>
        </p:nvSpPr>
        <p:spPr>
          <a:xfrm>
            <a:off x="4315448" y="3737682"/>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4" name="Oval 83">
            <a:extLst>
              <a:ext uri="{FF2B5EF4-FFF2-40B4-BE49-F238E27FC236}">
                <a16:creationId xmlns:a16="http://schemas.microsoft.com/office/drawing/2014/main" id="{56275E52-05A4-41F5-BA29-2E48F87101A7}"/>
              </a:ext>
            </a:extLst>
          </p:cNvPr>
          <p:cNvSpPr/>
          <p:nvPr/>
        </p:nvSpPr>
        <p:spPr>
          <a:xfrm>
            <a:off x="3123256" y="582292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5" name="Oval 84">
            <a:extLst>
              <a:ext uri="{FF2B5EF4-FFF2-40B4-BE49-F238E27FC236}">
                <a16:creationId xmlns:a16="http://schemas.microsoft.com/office/drawing/2014/main" id="{A2F80B85-4917-4AA4-873B-8A0430C2CF30}"/>
              </a:ext>
            </a:extLst>
          </p:cNvPr>
          <p:cNvSpPr/>
          <p:nvPr/>
        </p:nvSpPr>
        <p:spPr>
          <a:xfrm>
            <a:off x="2203069" y="510292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6" name="Oval 85">
            <a:extLst>
              <a:ext uri="{FF2B5EF4-FFF2-40B4-BE49-F238E27FC236}">
                <a16:creationId xmlns:a16="http://schemas.microsoft.com/office/drawing/2014/main" id="{E7114E13-A7BB-4450-B0C6-739F141A97EF}"/>
              </a:ext>
            </a:extLst>
          </p:cNvPr>
          <p:cNvSpPr/>
          <p:nvPr/>
        </p:nvSpPr>
        <p:spPr>
          <a:xfrm>
            <a:off x="5364793" y="4207746"/>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7" name="Oval 86">
            <a:extLst>
              <a:ext uri="{FF2B5EF4-FFF2-40B4-BE49-F238E27FC236}">
                <a16:creationId xmlns:a16="http://schemas.microsoft.com/office/drawing/2014/main" id="{BECA5787-CA39-4839-9EB4-E51BDF5BF075}"/>
              </a:ext>
            </a:extLst>
          </p:cNvPr>
          <p:cNvSpPr/>
          <p:nvPr/>
        </p:nvSpPr>
        <p:spPr>
          <a:xfrm>
            <a:off x="4934694" y="5634400"/>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8" name="Oval 87">
            <a:extLst>
              <a:ext uri="{FF2B5EF4-FFF2-40B4-BE49-F238E27FC236}">
                <a16:creationId xmlns:a16="http://schemas.microsoft.com/office/drawing/2014/main" id="{04C9F2F8-5249-4E08-9604-51E0CEA31BF2}"/>
              </a:ext>
            </a:extLst>
          </p:cNvPr>
          <p:cNvSpPr/>
          <p:nvPr/>
        </p:nvSpPr>
        <p:spPr>
          <a:xfrm>
            <a:off x="4172601" y="4864826"/>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9" name="Oval 88">
            <a:extLst>
              <a:ext uri="{FF2B5EF4-FFF2-40B4-BE49-F238E27FC236}">
                <a16:creationId xmlns:a16="http://schemas.microsoft.com/office/drawing/2014/main" id="{8E908A5B-790F-4C19-80EA-32803A5D0C84}"/>
              </a:ext>
            </a:extLst>
          </p:cNvPr>
          <p:cNvSpPr/>
          <p:nvPr/>
        </p:nvSpPr>
        <p:spPr>
          <a:xfrm>
            <a:off x="4367411" y="979970"/>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90" name="Oval 89">
            <a:extLst>
              <a:ext uri="{FF2B5EF4-FFF2-40B4-BE49-F238E27FC236}">
                <a16:creationId xmlns:a16="http://schemas.microsoft.com/office/drawing/2014/main" id="{65402196-776A-4995-88F5-08C7202955B8}"/>
              </a:ext>
            </a:extLst>
          </p:cNvPr>
          <p:cNvSpPr/>
          <p:nvPr/>
        </p:nvSpPr>
        <p:spPr>
          <a:xfrm>
            <a:off x="5426184" y="1419031"/>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91" name="Oval 90">
            <a:extLst>
              <a:ext uri="{FF2B5EF4-FFF2-40B4-BE49-F238E27FC236}">
                <a16:creationId xmlns:a16="http://schemas.microsoft.com/office/drawing/2014/main" id="{98A67746-DC18-4A3D-A0FA-B5BB582233B4}"/>
              </a:ext>
            </a:extLst>
          </p:cNvPr>
          <p:cNvSpPr/>
          <p:nvPr/>
        </p:nvSpPr>
        <p:spPr>
          <a:xfrm>
            <a:off x="6618376" y="845752"/>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93" name="Oval 92">
            <a:extLst>
              <a:ext uri="{FF2B5EF4-FFF2-40B4-BE49-F238E27FC236}">
                <a16:creationId xmlns:a16="http://schemas.microsoft.com/office/drawing/2014/main" id="{DE9181F1-C45F-4F29-A7F7-3AC5640EFD57}"/>
              </a:ext>
            </a:extLst>
          </p:cNvPr>
          <p:cNvSpPr/>
          <p:nvPr/>
        </p:nvSpPr>
        <p:spPr>
          <a:xfrm>
            <a:off x="4189995" y="221099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94" name="Oval 93">
            <a:extLst>
              <a:ext uri="{FF2B5EF4-FFF2-40B4-BE49-F238E27FC236}">
                <a16:creationId xmlns:a16="http://schemas.microsoft.com/office/drawing/2014/main" id="{CACCA487-67E0-47B7-BC95-1DCD90813BD7}"/>
              </a:ext>
            </a:extLst>
          </p:cNvPr>
          <p:cNvSpPr/>
          <p:nvPr/>
        </p:nvSpPr>
        <p:spPr>
          <a:xfrm>
            <a:off x="7597622" y="1220219"/>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95" name="Oval 94">
            <a:extLst>
              <a:ext uri="{FF2B5EF4-FFF2-40B4-BE49-F238E27FC236}">
                <a16:creationId xmlns:a16="http://schemas.microsoft.com/office/drawing/2014/main" id="{5DDA6F89-337A-4CF3-A43E-40BCACD77B63}"/>
              </a:ext>
            </a:extLst>
          </p:cNvPr>
          <p:cNvSpPr/>
          <p:nvPr/>
        </p:nvSpPr>
        <p:spPr>
          <a:xfrm>
            <a:off x="7237622" y="2742470"/>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96" name="Oval 95">
            <a:extLst>
              <a:ext uri="{FF2B5EF4-FFF2-40B4-BE49-F238E27FC236}">
                <a16:creationId xmlns:a16="http://schemas.microsoft.com/office/drawing/2014/main" id="{1927C5C5-0CED-4777-9AE2-A39BC1992D60}"/>
              </a:ext>
            </a:extLst>
          </p:cNvPr>
          <p:cNvSpPr/>
          <p:nvPr/>
        </p:nvSpPr>
        <p:spPr>
          <a:xfrm>
            <a:off x="6258376" y="221099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98" name="Oval 97">
            <a:extLst>
              <a:ext uri="{FF2B5EF4-FFF2-40B4-BE49-F238E27FC236}">
                <a16:creationId xmlns:a16="http://schemas.microsoft.com/office/drawing/2014/main" id="{68E37884-DBE7-411D-952D-BB604508ED6F}"/>
              </a:ext>
            </a:extLst>
          </p:cNvPr>
          <p:cNvSpPr/>
          <p:nvPr/>
        </p:nvSpPr>
        <p:spPr>
          <a:xfrm>
            <a:off x="7133450" y="4237752"/>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99" name="Oval 98">
            <a:extLst>
              <a:ext uri="{FF2B5EF4-FFF2-40B4-BE49-F238E27FC236}">
                <a16:creationId xmlns:a16="http://schemas.microsoft.com/office/drawing/2014/main" id="{8A568D8A-0FE9-4A50-BAE6-BB67F2117840}"/>
              </a:ext>
            </a:extLst>
          </p:cNvPr>
          <p:cNvSpPr/>
          <p:nvPr/>
        </p:nvSpPr>
        <p:spPr>
          <a:xfrm>
            <a:off x="8325642" y="3664473"/>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0" name="Oval 99">
            <a:extLst>
              <a:ext uri="{FF2B5EF4-FFF2-40B4-BE49-F238E27FC236}">
                <a16:creationId xmlns:a16="http://schemas.microsoft.com/office/drawing/2014/main" id="{0BE4BFFD-F231-481B-BE44-AEE3A002C812}"/>
              </a:ext>
            </a:extLst>
          </p:cNvPr>
          <p:cNvSpPr/>
          <p:nvPr/>
        </p:nvSpPr>
        <p:spPr>
          <a:xfrm>
            <a:off x="7133450" y="5749715"/>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1" name="Oval 100">
            <a:extLst>
              <a:ext uri="{FF2B5EF4-FFF2-40B4-BE49-F238E27FC236}">
                <a16:creationId xmlns:a16="http://schemas.microsoft.com/office/drawing/2014/main" id="{5690F7DE-E600-4834-B3A8-79A9B31B03F9}"/>
              </a:ext>
            </a:extLst>
          </p:cNvPr>
          <p:cNvSpPr/>
          <p:nvPr/>
        </p:nvSpPr>
        <p:spPr>
          <a:xfrm>
            <a:off x="6213263" y="5029715"/>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2" name="Oval 101">
            <a:extLst>
              <a:ext uri="{FF2B5EF4-FFF2-40B4-BE49-F238E27FC236}">
                <a16:creationId xmlns:a16="http://schemas.microsoft.com/office/drawing/2014/main" id="{A2BE7BB3-C7EE-4C9F-9B21-2D7A8AAC6CD4}"/>
              </a:ext>
            </a:extLst>
          </p:cNvPr>
          <p:cNvSpPr/>
          <p:nvPr/>
        </p:nvSpPr>
        <p:spPr>
          <a:xfrm>
            <a:off x="8944888" y="4497279"/>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4" name="Oval 103">
            <a:extLst>
              <a:ext uri="{FF2B5EF4-FFF2-40B4-BE49-F238E27FC236}">
                <a16:creationId xmlns:a16="http://schemas.microsoft.com/office/drawing/2014/main" id="{D6653AF9-508F-463B-8C40-217E5F7D384D}"/>
              </a:ext>
            </a:extLst>
          </p:cNvPr>
          <p:cNvSpPr/>
          <p:nvPr/>
        </p:nvSpPr>
        <p:spPr>
          <a:xfrm>
            <a:off x="7965642" y="5029715"/>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6" name="Oval 105">
            <a:extLst>
              <a:ext uri="{FF2B5EF4-FFF2-40B4-BE49-F238E27FC236}">
                <a16:creationId xmlns:a16="http://schemas.microsoft.com/office/drawing/2014/main" id="{BB193670-87D3-4831-8177-021AC2C46381}"/>
              </a:ext>
            </a:extLst>
          </p:cNvPr>
          <p:cNvSpPr/>
          <p:nvPr/>
        </p:nvSpPr>
        <p:spPr>
          <a:xfrm>
            <a:off x="9077996" y="1193249"/>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7" name="Oval 106">
            <a:extLst>
              <a:ext uri="{FF2B5EF4-FFF2-40B4-BE49-F238E27FC236}">
                <a16:creationId xmlns:a16="http://schemas.microsoft.com/office/drawing/2014/main" id="{AA908B22-C967-40DE-9B73-FBFE2ACF743C}"/>
              </a:ext>
            </a:extLst>
          </p:cNvPr>
          <p:cNvSpPr/>
          <p:nvPr/>
        </p:nvSpPr>
        <p:spPr>
          <a:xfrm>
            <a:off x="10270188" y="619970"/>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8" name="Oval 107">
            <a:extLst>
              <a:ext uri="{FF2B5EF4-FFF2-40B4-BE49-F238E27FC236}">
                <a16:creationId xmlns:a16="http://schemas.microsoft.com/office/drawing/2014/main" id="{FFF0F343-CF28-420A-A9C2-28773AAC2141}"/>
              </a:ext>
            </a:extLst>
          </p:cNvPr>
          <p:cNvSpPr/>
          <p:nvPr/>
        </p:nvSpPr>
        <p:spPr>
          <a:xfrm>
            <a:off x="9077996" y="2705212"/>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9" name="Oval 108">
            <a:extLst>
              <a:ext uri="{FF2B5EF4-FFF2-40B4-BE49-F238E27FC236}">
                <a16:creationId xmlns:a16="http://schemas.microsoft.com/office/drawing/2014/main" id="{2FF8977B-500D-4E14-BC35-DDFD0F9FA31D}"/>
              </a:ext>
            </a:extLst>
          </p:cNvPr>
          <p:cNvSpPr/>
          <p:nvPr/>
        </p:nvSpPr>
        <p:spPr>
          <a:xfrm>
            <a:off x="8157809" y="1985212"/>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0" name="Oval 109">
            <a:extLst>
              <a:ext uri="{FF2B5EF4-FFF2-40B4-BE49-F238E27FC236}">
                <a16:creationId xmlns:a16="http://schemas.microsoft.com/office/drawing/2014/main" id="{D6C90959-EC13-4D31-A283-C99E4A803C65}"/>
              </a:ext>
            </a:extLst>
          </p:cNvPr>
          <p:cNvSpPr/>
          <p:nvPr/>
        </p:nvSpPr>
        <p:spPr>
          <a:xfrm>
            <a:off x="10889434" y="1452776"/>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1" name="Oval 110">
            <a:extLst>
              <a:ext uri="{FF2B5EF4-FFF2-40B4-BE49-F238E27FC236}">
                <a16:creationId xmlns:a16="http://schemas.microsoft.com/office/drawing/2014/main" id="{11ACD2E4-4210-4F21-B418-66E258B7F044}"/>
              </a:ext>
            </a:extLst>
          </p:cNvPr>
          <p:cNvSpPr/>
          <p:nvPr/>
        </p:nvSpPr>
        <p:spPr>
          <a:xfrm>
            <a:off x="10889434" y="2516688"/>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2" name="Oval 111">
            <a:extLst>
              <a:ext uri="{FF2B5EF4-FFF2-40B4-BE49-F238E27FC236}">
                <a16:creationId xmlns:a16="http://schemas.microsoft.com/office/drawing/2014/main" id="{5592EDD1-2F37-4E5A-B4FD-FDF245ECD1AB}"/>
              </a:ext>
            </a:extLst>
          </p:cNvPr>
          <p:cNvSpPr/>
          <p:nvPr/>
        </p:nvSpPr>
        <p:spPr>
          <a:xfrm>
            <a:off x="9910188" y="1985212"/>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3" name="Oval 112">
            <a:extLst>
              <a:ext uri="{FF2B5EF4-FFF2-40B4-BE49-F238E27FC236}">
                <a16:creationId xmlns:a16="http://schemas.microsoft.com/office/drawing/2014/main" id="{F9132E80-23A2-4A84-85AF-84DCB4431770}"/>
              </a:ext>
            </a:extLst>
          </p:cNvPr>
          <p:cNvSpPr/>
          <p:nvPr/>
        </p:nvSpPr>
        <p:spPr>
          <a:xfrm>
            <a:off x="555009" y="3709032"/>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4" name="Oval 113">
            <a:extLst>
              <a:ext uri="{FF2B5EF4-FFF2-40B4-BE49-F238E27FC236}">
                <a16:creationId xmlns:a16="http://schemas.microsoft.com/office/drawing/2014/main" id="{7087F3B1-7969-4FE0-AC33-DFF966047CA4}"/>
              </a:ext>
            </a:extLst>
          </p:cNvPr>
          <p:cNvSpPr/>
          <p:nvPr/>
        </p:nvSpPr>
        <p:spPr>
          <a:xfrm>
            <a:off x="1174255" y="4541838"/>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5" name="Oval 114">
            <a:extLst>
              <a:ext uri="{FF2B5EF4-FFF2-40B4-BE49-F238E27FC236}">
                <a16:creationId xmlns:a16="http://schemas.microsoft.com/office/drawing/2014/main" id="{400AA499-4CF7-4855-BD5C-8C096B809967}"/>
              </a:ext>
            </a:extLst>
          </p:cNvPr>
          <p:cNvSpPr/>
          <p:nvPr/>
        </p:nvSpPr>
        <p:spPr>
          <a:xfrm>
            <a:off x="1174255" y="5605750"/>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6" name="Oval 115">
            <a:extLst>
              <a:ext uri="{FF2B5EF4-FFF2-40B4-BE49-F238E27FC236}">
                <a16:creationId xmlns:a16="http://schemas.microsoft.com/office/drawing/2014/main" id="{A0C5C8EC-9380-41B8-8881-8B9B1159AC06}"/>
              </a:ext>
            </a:extLst>
          </p:cNvPr>
          <p:cNvSpPr/>
          <p:nvPr/>
        </p:nvSpPr>
        <p:spPr>
          <a:xfrm>
            <a:off x="195009" y="507427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7" name="Oval 116">
            <a:extLst>
              <a:ext uri="{FF2B5EF4-FFF2-40B4-BE49-F238E27FC236}">
                <a16:creationId xmlns:a16="http://schemas.microsoft.com/office/drawing/2014/main" id="{41E11270-AB1C-460B-8E90-AFE97DF995B9}"/>
              </a:ext>
            </a:extLst>
          </p:cNvPr>
          <p:cNvSpPr/>
          <p:nvPr/>
        </p:nvSpPr>
        <p:spPr>
          <a:xfrm>
            <a:off x="10884398" y="3752021"/>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8" name="Oval 117">
            <a:extLst>
              <a:ext uri="{FF2B5EF4-FFF2-40B4-BE49-F238E27FC236}">
                <a16:creationId xmlns:a16="http://schemas.microsoft.com/office/drawing/2014/main" id="{80FB47B6-ABD0-4D22-8D0C-55DB6B2AA411}"/>
              </a:ext>
            </a:extLst>
          </p:cNvPr>
          <p:cNvSpPr/>
          <p:nvPr/>
        </p:nvSpPr>
        <p:spPr>
          <a:xfrm>
            <a:off x="11143644" y="4790521"/>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9" name="Oval 118">
            <a:extLst>
              <a:ext uri="{FF2B5EF4-FFF2-40B4-BE49-F238E27FC236}">
                <a16:creationId xmlns:a16="http://schemas.microsoft.com/office/drawing/2014/main" id="{431010C6-7213-4AB7-ABFD-0D9FC4CC8AD8}"/>
              </a:ext>
            </a:extLst>
          </p:cNvPr>
          <p:cNvSpPr/>
          <p:nvPr/>
        </p:nvSpPr>
        <p:spPr>
          <a:xfrm>
            <a:off x="11143644" y="5854433"/>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5" name="Oval 124">
            <a:extLst>
              <a:ext uri="{FF2B5EF4-FFF2-40B4-BE49-F238E27FC236}">
                <a16:creationId xmlns:a16="http://schemas.microsoft.com/office/drawing/2014/main" id="{327F19AD-D559-4BAF-89B0-B85035B1632F}"/>
              </a:ext>
            </a:extLst>
          </p:cNvPr>
          <p:cNvSpPr/>
          <p:nvPr/>
        </p:nvSpPr>
        <p:spPr>
          <a:xfrm>
            <a:off x="7338376" y="5319"/>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0" name="Oval 129">
            <a:extLst>
              <a:ext uri="{FF2B5EF4-FFF2-40B4-BE49-F238E27FC236}">
                <a16:creationId xmlns:a16="http://schemas.microsoft.com/office/drawing/2014/main" id="{53D1733E-225E-4FB7-9C5D-CEA0A899FF06}"/>
              </a:ext>
            </a:extLst>
          </p:cNvPr>
          <p:cNvSpPr/>
          <p:nvPr/>
        </p:nvSpPr>
        <p:spPr>
          <a:xfrm>
            <a:off x="5936855" y="83458"/>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2" name="Rectangle 131">
            <a:extLst>
              <a:ext uri="{FF2B5EF4-FFF2-40B4-BE49-F238E27FC236}">
                <a16:creationId xmlns:a16="http://schemas.microsoft.com/office/drawing/2014/main" id="{D4AE61AF-A998-4F9B-B1CB-575693084913}"/>
              </a:ext>
            </a:extLst>
          </p:cNvPr>
          <p:cNvSpPr/>
          <p:nvPr/>
        </p:nvSpPr>
        <p:spPr>
          <a:xfrm>
            <a:off x="3698131" y="1767185"/>
            <a:ext cx="4967194" cy="1323439"/>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100" normalizeH="0" baseline="0" noProof="0" dirty="0" smtClean="0">
                <a:ln w="19050">
                  <a:solidFill>
                    <a:srgbClr val="FFFFFF"/>
                  </a:solidFill>
                  <a:prstDash val="solid"/>
                </a:ln>
                <a:solidFill>
                  <a:srgbClr val="FFFFFF"/>
                </a:solidFill>
                <a:effectLst>
                  <a:outerShdw dist="76200" dir="2640000" algn="bl" rotWithShape="0">
                    <a:srgbClr val="5E384D"/>
                  </a:outerShdw>
                </a:effectLst>
                <a:uLnTx/>
                <a:uFillTx/>
                <a:latin typeface="Leelawadee UI" panose="020B0502040204020203" pitchFamily="34" charset="-34"/>
                <a:ea typeface="+mn-ea"/>
                <a:cs typeface="Leelawadee UI" panose="020B0502040204020203" pitchFamily="34" charset="-34"/>
              </a:rPr>
              <a:t>Upstream</a:t>
            </a:r>
            <a:endParaRPr kumimoji="0" lang="en-US" sz="8000" b="1" i="0" u="none" strike="noStrike" kern="1200" cap="none" spc="100" normalizeH="0" baseline="0" noProof="0" dirty="0">
              <a:ln w="19050">
                <a:solidFill>
                  <a:srgbClr val="FFFFFF"/>
                </a:solidFill>
                <a:prstDash val="solid"/>
              </a:ln>
              <a:solidFill>
                <a:srgbClr val="FFFFFF"/>
              </a:solidFill>
              <a:effectLst>
                <a:outerShdw dist="76200" dir="2640000" algn="bl" rotWithShape="0">
                  <a:srgbClr val="5E384D"/>
                </a:outerShdw>
              </a:effectLst>
              <a:uLnTx/>
              <a:uFillTx/>
              <a:latin typeface="Leelawadee UI" panose="020B0502040204020203" pitchFamily="34" charset="-34"/>
              <a:ea typeface="+mn-ea"/>
              <a:cs typeface="Leelawadee UI" panose="020B0502040204020203" pitchFamily="34" charset="-34"/>
            </a:endParaRPr>
          </a:p>
        </p:txBody>
      </p:sp>
      <p:sp>
        <p:nvSpPr>
          <p:cNvPr id="133" name="Rectangle 132">
            <a:extLst>
              <a:ext uri="{FF2B5EF4-FFF2-40B4-BE49-F238E27FC236}">
                <a16:creationId xmlns:a16="http://schemas.microsoft.com/office/drawing/2014/main" id="{AC0E6007-2E07-487B-AC51-A5ABBDE65C43}"/>
              </a:ext>
            </a:extLst>
          </p:cNvPr>
          <p:cNvSpPr/>
          <p:nvPr/>
        </p:nvSpPr>
        <p:spPr>
          <a:xfrm>
            <a:off x="3119688" y="3663903"/>
            <a:ext cx="6124112" cy="646331"/>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100" normalizeH="0" baseline="0" noProof="0" dirty="0">
                <a:ln w="19050">
                  <a:solidFill>
                    <a:srgbClr val="FFFFFF"/>
                  </a:solidFill>
                  <a:prstDash val="solid"/>
                </a:ln>
                <a:solidFill>
                  <a:srgbClr val="FFFFFF"/>
                </a:solidFill>
                <a:effectLst>
                  <a:outerShdw dist="76200" dir="2640000" algn="bl" rotWithShape="0">
                    <a:srgbClr val="5E384D"/>
                  </a:outerShdw>
                </a:effectLst>
                <a:uLnTx/>
                <a:uFillTx/>
                <a:latin typeface="Leelawadee UI" panose="020B0502040204020203" pitchFamily="34" charset="-34"/>
                <a:ea typeface="+mn-ea"/>
                <a:cs typeface="Leelawadee UI" panose="020B0502040204020203" pitchFamily="34" charset="-34"/>
              </a:rPr>
              <a:t>PART 4: How to prevent it</a:t>
            </a:r>
            <a:endParaRPr kumimoji="0" lang="en-US" sz="3600" b="1" i="0" u="none" strike="noStrike" kern="1200" cap="none" spc="100" normalizeH="0" baseline="0" noProof="0" dirty="0">
              <a:ln w="19050">
                <a:solidFill>
                  <a:srgbClr val="FFFFFF"/>
                </a:solidFill>
                <a:prstDash val="solid"/>
              </a:ln>
              <a:solidFill>
                <a:srgbClr val="FFFFFF"/>
              </a:solidFill>
              <a:effectLst>
                <a:outerShdw dist="76200" dir="2640000" algn="bl" rotWithShape="0">
                  <a:srgbClr val="5E384D"/>
                </a:outerShdw>
              </a:effectLst>
              <a:uLnTx/>
              <a:uFillTx/>
              <a:latin typeface="Leelawadee UI" panose="020B0502040204020203" pitchFamily="34" charset="-34"/>
              <a:ea typeface="+mn-ea"/>
              <a:cs typeface="Leelawadee UI" panose="020B0502040204020203" pitchFamily="34" charset="-34"/>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6330" y="4851345"/>
            <a:ext cx="2267716" cy="1627635"/>
          </a:xfrm>
          <a:prstGeom prst="rect">
            <a:avLst/>
          </a:prstGeom>
        </p:spPr>
      </p:pic>
    </p:spTree>
    <p:extLst>
      <p:ext uri="{BB962C8B-B14F-4D97-AF65-F5344CB8AC3E}">
        <p14:creationId xmlns:p14="http://schemas.microsoft.com/office/powerpoint/2010/main" val="1009908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2 – ‘SMART’ RULES FOR PARENTS</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graphicFrame>
        <p:nvGraphicFramePr>
          <p:cNvPr id="6" name="Table 5">
            <a:extLst>
              <a:ext uri="{FF2B5EF4-FFF2-40B4-BE49-F238E27FC236}">
                <a16:creationId xmlns:a16="http://schemas.microsoft.com/office/drawing/2014/main" id="{43DD082D-B4D2-410D-85E5-C7A555128226}"/>
              </a:ext>
            </a:extLst>
          </p:cNvPr>
          <p:cNvGraphicFramePr>
            <a:graphicFrameLocks noGrp="1"/>
          </p:cNvGraphicFramePr>
          <p:nvPr>
            <p:extLst/>
          </p:nvPr>
        </p:nvGraphicFramePr>
        <p:xfrm>
          <a:off x="407095" y="1427967"/>
          <a:ext cx="11393591" cy="863043"/>
        </p:xfrm>
        <a:graphic>
          <a:graphicData uri="http://schemas.openxmlformats.org/drawingml/2006/table">
            <a:tbl>
              <a:tblPr bandRow="1">
                <a:tableStyleId>{5C22544A-7EE6-4342-B048-85BDC9FD1C3A}</a:tableStyleId>
              </a:tblPr>
              <a:tblGrid>
                <a:gridCol w="841258">
                  <a:extLst>
                    <a:ext uri="{9D8B030D-6E8A-4147-A177-3AD203B41FA5}">
                      <a16:colId xmlns:a16="http://schemas.microsoft.com/office/drawing/2014/main" val="238278695"/>
                    </a:ext>
                  </a:extLst>
                </a:gridCol>
                <a:gridCol w="1327371">
                  <a:extLst>
                    <a:ext uri="{9D8B030D-6E8A-4147-A177-3AD203B41FA5}">
                      <a16:colId xmlns:a16="http://schemas.microsoft.com/office/drawing/2014/main" val="3841591533"/>
                    </a:ext>
                  </a:extLst>
                </a:gridCol>
                <a:gridCol w="9224962">
                  <a:extLst>
                    <a:ext uri="{9D8B030D-6E8A-4147-A177-3AD203B41FA5}">
                      <a16:colId xmlns:a16="http://schemas.microsoft.com/office/drawing/2014/main" val="2386168056"/>
                    </a:ext>
                  </a:extLst>
                </a:gridCol>
              </a:tblGrid>
              <a:tr h="863043">
                <a:tc>
                  <a:txBody>
                    <a:bodyPr/>
                    <a:lstStyle/>
                    <a:p>
                      <a:pPr algn="ctr"/>
                      <a:r>
                        <a:rPr lang="en-GB" b="1" dirty="0">
                          <a:solidFill>
                            <a:schemeClr val="bg1"/>
                          </a:solidFill>
                          <a:latin typeface="Leelawadee UI" panose="020B0502040204020203" pitchFamily="34" charset="-34"/>
                          <a:cs typeface="Leelawadee UI" panose="020B0502040204020203" pitchFamily="34" charset="-34"/>
                        </a:rPr>
                        <a:t>M</a:t>
                      </a:r>
                      <a:endParaRPr lang="en-US" b="1" dirty="0">
                        <a:solidFill>
                          <a:schemeClr val="bg1"/>
                        </a:solidFill>
                        <a:latin typeface="Leelawadee UI" panose="020B0502040204020203" pitchFamily="34" charset="-34"/>
                        <a:cs typeface="Leelawadee UI" panose="020B0502040204020203" pitchFamily="34" charset="-34"/>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chemeClr val="accent4"/>
                    </a:solidFill>
                  </a:tcPr>
                </a:tc>
                <a:tc>
                  <a:txBody>
                    <a:bodyPr/>
                    <a:lstStyle/>
                    <a:p>
                      <a:pPr algn="ctr"/>
                      <a:r>
                        <a:rPr lang="en-GB" b="1" dirty="0">
                          <a:solidFill>
                            <a:schemeClr val="accent4"/>
                          </a:solidFill>
                          <a:latin typeface="Leelawadee UI" panose="020B0502040204020203" pitchFamily="34" charset="-34"/>
                          <a:cs typeface="Leelawadee UI" panose="020B0502040204020203" pitchFamily="34" charset="-34"/>
                        </a:rPr>
                        <a:t>Monitor</a:t>
                      </a:r>
                      <a:endParaRPr lang="en-US" b="1" dirty="0">
                        <a:solidFill>
                          <a:schemeClr val="accent4"/>
                        </a:solidFill>
                        <a:latin typeface="Leelawadee UI" panose="020B0502040204020203" pitchFamily="34" charset="-34"/>
                        <a:cs typeface="Leelawadee UI" panose="020B0502040204020203" pitchFamily="34" charset="-34"/>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GB" sz="1400" dirty="0">
                          <a:latin typeface="Leelawadee UI" panose="020B0502040204020203" pitchFamily="34" charset="-34"/>
                          <a:cs typeface="Leelawadee UI" panose="020B0502040204020203" pitchFamily="34" charset="-34"/>
                        </a:rPr>
                        <a:t>Parents may believe their child would tell them if they were being abused, but statistics suggest that this often not the case. Pay attention to warning signs – </a:t>
                      </a:r>
                      <a:r>
                        <a:rPr lang="en-GB" sz="1400" b="1" dirty="0">
                          <a:solidFill>
                            <a:schemeClr val="accent4"/>
                          </a:solidFill>
                          <a:latin typeface="Leelawadee UI" panose="020B0502040204020203" pitchFamily="34" charset="-34"/>
                          <a:cs typeface="Leelawadee UI" panose="020B0502040204020203" pitchFamily="34" charset="-34"/>
                        </a:rPr>
                        <a:t>don’t assume your child will tell you</a:t>
                      </a:r>
                      <a:endParaRPr lang="en-US" sz="1400" b="1" dirty="0">
                        <a:solidFill>
                          <a:schemeClr val="accent4"/>
                        </a:solidFill>
                        <a:latin typeface="Leelawadee UI" panose="020B0502040204020203" pitchFamily="34" charset="-34"/>
                        <a:cs typeface="Leelawadee UI" panose="020B0502040204020203" pitchFamily="34" charset="-34"/>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49918816"/>
                  </a:ext>
                </a:extLst>
              </a:tr>
            </a:tbl>
          </a:graphicData>
        </a:graphic>
      </p:graphicFrame>
      <p:sp>
        <p:nvSpPr>
          <p:cNvPr id="9" name="TextBox 8">
            <a:extLst>
              <a:ext uri="{FF2B5EF4-FFF2-40B4-BE49-F238E27FC236}">
                <a16:creationId xmlns:a16="http://schemas.microsoft.com/office/drawing/2014/main" id="{9019E3D9-D216-4FF8-93FC-AC11699AC561}"/>
              </a:ext>
            </a:extLst>
          </p:cNvPr>
          <p:cNvSpPr txBox="1"/>
          <p:nvPr/>
        </p:nvSpPr>
        <p:spPr>
          <a:xfrm>
            <a:off x="450937" y="2430907"/>
            <a:ext cx="11274217" cy="4266724"/>
          </a:xfrm>
          <a:prstGeom prst="roundRect">
            <a:avLst>
              <a:gd name="adj" fmla="val 3410"/>
            </a:avLst>
          </a:prstGeom>
          <a:solidFill>
            <a:schemeClr val="accent4">
              <a:lumMod val="20000"/>
              <a:lumOff val="80000"/>
            </a:schemeClr>
          </a:solidFill>
          <a:ln w="19050">
            <a:noFill/>
          </a:ln>
        </p:spPr>
        <p:txBody>
          <a:bodyPr wrap="square" rtlCol="0">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954F72"/>
                </a:solidFill>
                <a:effectLst/>
                <a:uLnTx/>
                <a:uFillTx/>
                <a:latin typeface="Leelawadee UI" panose="020B0502040204020203" pitchFamily="34" charset="-34"/>
                <a:ea typeface="+mn-ea"/>
                <a:cs typeface="Leelawadee UI" panose="020B0502040204020203" pitchFamily="34" charset="-34"/>
              </a:rPr>
              <a:t>1. Get to know your child really well</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Children can be mysterious, and as they grow, they are constantly changing. Spend plenty of one-on-one time with them on a regular basis. Ask lots of open-ended questions and pay attention to subtle cues like their body language.</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954F72"/>
                </a:solidFill>
                <a:effectLst/>
                <a:uLnTx/>
                <a:uFillTx/>
                <a:latin typeface="Leelawadee UI" panose="020B0502040204020203" pitchFamily="34" charset="-34"/>
                <a:ea typeface="+mn-ea"/>
                <a:cs typeface="Leelawadee UI" panose="020B0502040204020203" pitchFamily="34" charset="-34"/>
              </a:rPr>
              <a:t>2</a:t>
            </a:r>
            <a:r>
              <a:rPr kumimoji="0" lang="en-US" sz="1400" b="1" i="0" u="none" strike="noStrike" kern="1200" cap="none" spc="0" normalizeH="0" baseline="0" noProof="0" dirty="0">
                <a:ln>
                  <a:noFill/>
                </a:ln>
                <a:solidFill>
                  <a:srgbClr val="954F72"/>
                </a:solidFill>
                <a:effectLst/>
                <a:uLnTx/>
                <a:uFillTx/>
                <a:latin typeface="Leelawadee UI" panose="020B0502040204020203" pitchFamily="34" charset="-34"/>
                <a:ea typeface="+mn-ea"/>
                <a:cs typeface="Leelawadee UI" panose="020B0502040204020203" pitchFamily="34" charset="-34"/>
              </a:rPr>
              <a:t>. Be aware of signs that your child might be unhappy</a:t>
            </a:r>
            <a:endParaRPr kumimoji="0" lang="en-US" sz="1400" b="0" i="0" u="none" strike="noStrike" kern="1200" cap="none" spc="0" normalizeH="0" baseline="0" noProof="0" dirty="0">
              <a:ln>
                <a:noFill/>
              </a:ln>
              <a:solidFill>
                <a:srgbClr val="954F72"/>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Children can be very emotionally expressive, and sadness or fear are normal emotions, which can come and go. However, if your child is persistently unhappy then this is worth trying to understand. Some behavioural signs might include:</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954F72"/>
                </a:solidFill>
                <a:effectLst/>
                <a:uLnTx/>
                <a:uFillTx/>
                <a:latin typeface="Leelawadee UI" panose="020B0502040204020203" pitchFamily="34" charset="-34"/>
                <a:ea typeface="+mn-ea"/>
                <a:cs typeface="Leelawadee UI" panose="020B0502040204020203" pitchFamily="34" charset="-34"/>
              </a:rPr>
              <a:t>3. Be alert to the warning signs of abuse</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As listed previously, these can include: </a:t>
            </a:r>
            <a:r>
              <a:rPr kumimoji="0" lang="en-US"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acting out in a sexual way, sudden unexplained personality changes, mood swings and seeming insecure, unaccountable fear of particular places or people or physical signs (injuries, STDs, pregnancy)</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N</a:t>
            </a:r>
            <a:r>
              <a:rPr kumimoji="0" lang="en-US" sz="1400" b="0" i="0" u="none" strike="noStrike" kern="1200" cap="none" spc="0" normalizeH="0" baseline="0" noProof="0" dirty="0" err="1">
                <a:ln>
                  <a:noFill/>
                </a:ln>
                <a:solidFill>
                  <a:srgbClr val="404040"/>
                </a:solidFill>
                <a:effectLst/>
                <a:uLnTx/>
                <a:uFillTx/>
                <a:latin typeface="Leelawadee UI" panose="020B0502040204020203" pitchFamily="34" charset="-34"/>
                <a:ea typeface="+mn-ea"/>
                <a:cs typeface="Leelawadee UI" panose="020B0502040204020203" pitchFamily="34" charset="-34"/>
              </a:rPr>
              <a:t>ote</a:t>
            </a:r>
            <a:r>
              <a:rPr kumimoji="0" lang="en-US"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 that these signs do not necessarily mean your child has been abused – indeed the trigger could be another stressful experience, like bullying, bereavement or a divorce, or there may be no obvious cause. However, it is always worth a conversation.  </a:t>
            </a:r>
          </a:p>
        </p:txBody>
      </p:sp>
      <p:graphicFrame>
        <p:nvGraphicFramePr>
          <p:cNvPr id="4" name="Table 3">
            <a:extLst>
              <a:ext uri="{FF2B5EF4-FFF2-40B4-BE49-F238E27FC236}">
                <a16:creationId xmlns:a16="http://schemas.microsoft.com/office/drawing/2014/main" id="{F422FAD1-E4DC-476B-B7D9-E7C063613CDA}"/>
              </a:ext>
            </a:extLst>
          </p:cNvPr>
          <p:cNvGraphicFramePr>
            <a:graphicFrameLocks noGrp="1"/>
          </p:cNvGraphicFramePr>
          <p:nvPr>
            <p:extLst/>
          </p:nvPr>
        </p:nvGraphicFramePr>
        <p:xfrm>
          <a:off x="702922" y="4204330"/>
          <a:ext cx="10770246" cy="902757"/>
        </p:xfrm>
        <a:graphic>
          <a:graphicData uri="http://schemas.openxmlformats.org/drawingml/2006/table">
            <a:tbl>
              <a:tblPr>
                <a:tableStyleId>{00A15C55-8517-42AA-B614-E9B94910E393}</a:tableStyleId>
              </a:tblPr>
              <a:tblGrid>
                <a:gridCol w="3590082">
                  <a:extLst>
                    <a:ext uri="{9D8B030D-6E8A-4147-A177-3AD203B41FA5}">
                      <a16:colId xmlns:a16="http://schemas.microsoft.com/office/drawing/2014/main" val="3533229438"/>
                    </a:ext>
                  </a:extLst>
                </a:gridCol>
                <a:gridCol w="3590082">
                  <a:extLst>
                    <a:ext uri="{9D8B030D-6E8A-4147-A177-3AD203B41FA5}">
                      <a16:colId xmlns:a16="http://schemas.microsoft.com/office/drawing/2014/main" val="1475894822"/>
                    </a:ext>
                  </a:extLst>
                </a:gridCol>
                <a:gridCol w="3590082">
                  <a:extLst>
                    <a:ext uri="{9D8B030D-6E8A-4147-A177-3AD203B41FA5}">
                      <a16:colId xmlns:a16="http://schemas.microsoft.com/office/drawing/2014/main" val="2973768290"/>
                    </a:ext>
                  </a:extLst>
                </a:gridCol>
              </a:tblGrid>
              <a:tr h="300919">
                <a:tc>
                  <a:txBody>
                    <a:bodyPr/>
                    <a:lstStyle/>
                    <a:p>
                      <a:pPr fontAlgn="base"/>
                      <a:r>
                        <a:rPr lang="en-US" sz="1200" dirty="0">
                          <a:solidFill>
                            <a:schemeClr val="bg1"/>
                          </a:solidFill>
                          <a:latin typeface="Leelawadee UI" panose="020B0502040204020203" pitchFamily="34" charset="-34"/>
                          <a:cs typeface="Leelawadee UI" panose="020B0502040204020203" pitchFamily="34" charset="-34"/>
                        </a:rPr>
                        <a:t>Withdrawing from friends or feeling lonely</a:t>
                      </a:r>
                    </a:p>
                  </a:txBody>
                  <a:tcPr anchor="ctr">
                    <a:lnL w="76200" cap="flat" cmpd="sng" algn="ctr">
                      <a:solidFill>
                        <a:schemeClr val="accent4">
                          <a:lumMod val="20000"/>
                          <a:lumOff val="80000"/>
                        </a:schemeClr>
                      </a:solidFill>
                      <a:prstDash val="solid"/>
                      <a:round/>
                      <a:headEnd type="none" w="med" len="med"/>
                      <a:tailEnd type="none" w="med" len="med"/>
                    </a:lnL>
                    <a:lnR w="76200" cap="flat" cmpd="sng" algn="ctr">
                      <a:solidFill>
                        <a:schemeClr val="accent4">
                          <a:lumMod val="20000"/>
                          <a:lumOff val="80000"/>
                        </a:schemeClr>
                      </a:solidFill>
                      <a:prstDash val="solid"/>
                      <a:round/>
                      <a:headEnd type="none" w="med" len="med"/>
                      <a:tailEnd type="none" w="med" len="med"/>
                    </a:lnR>
                    <a:lnT w="76200" cap="flat" cmpd="sng" algn="ctr">
                      <a:solidFill>
                        <a:schemeClr val="accent4">
                          <a:lumMod val="20000"/>
                          <a:lumOff val="80000"/>
                        </a:schemeClr>
                      </a:solidFill>
                      <a:prstDash val="solid"/>
                      <a:round/>
                      <a:headEnd type="none" w="med" len="med"/>
                      <a:tailEnd type="none" w="med" len="med"/>
                    </a:lnT>
                    <a:lnB w="76200" cap="flat" cmpd="sng" algn="ctr">
                      <a:solidFill>
                        <a:schemeClr val="accent4">
                          <a:lumMod val="20000"/>
                          <a:lumOff val="80000"/>
                        </a:schemeClr>
                      </a:solidFill>
                      <a:prstDash val="solid"/>
                      <a:round/>
                      <a:headEnd type="none" w="med" len="med"/>
                      <a:tailEnd type="none" w="med" len="med"/>
                    </a:lnB>
                    <a:solidFill>
                      <a:schemeClr val="accent4">
                        <a:lumMod val="60000"/>
                        <a:lumOff val="40000"/>
                      </a:schemeClr>
                    </a:solidFill>
                  </a:tcPr>
                </a:tc>
                <a:tc>
                  <a:txBody>
                    <a:bodyPr/>
                    <a:lstStyle/>
                    <a:p>
                      <a:pPr fontAlgn="base"/>
                      <a:r>
                        <a:rPr lang="en-US" sz="1200" dirty="0">
                          <a:solidFill>
                            <a:schemeClr val="bg1"/>
                          </a:solidFill>
                          <a:latin typeface="Leelawadee UI" panose="020B0502040204020203" pitchFamily="34" charset="-34"/>
                          <a:cs typeface="Leelawadee UI" panose="020B0502040204020203" pitchFamily="34" charset="-34"/>
                        </a:rPr>
                        <a:t>Low self esteem - feeling hopeless or worthless</a:t>
                      </a:r>
                    </a:p>
                  </a:txBody>
                  <a:tcPr anchor="ctr">
                    <a:lnL w="76200" cap="flat" cmpd="sng" algn="ctr">
                      <a:solidFill>
                        <a:schemeClr val="accent4">
                          <a:lumMod val="20000"/>
                          <a:lumOff val="80000"/>
                        </a:schemeClr>
                      </a:solidFill>
                      <a:prstDash val="solid"/>
                      <a:round/>
                      <a:headEnd type="none" w="med" len="med"/>
                      <a:tailEnd type="none" w="med" len="med"/>
                    </a:lnL>
                    <a:lnR w="76200" cap="flat" cmpd="sng" algn="ctr">
                      <a:solidFill>
                        <a:schemeClr val="accent4">
                          <a:lumMod val="20000"/>
                          <a:lumOff val="80000"/>
                        </a:schemeClr>
                      </a:solidFill>
                      <a:prstDash val="solid"/>
                      <a:round/>
                      <a:headEnd type="none" w="med" len="med"/>
                      <a:tailEnd type="none" w="med" len="med"/>
                    </a:lnR>
                    <a:lnT w="76200" cap="flat" cmpd="sng" algn="ctr">
                      <a:solidFill>
                        <a:schemeClr val="accent4">
                          <a:lumMod val="20000"/>
                          <a:lumOff val="80000"/>
                        </a:schemeClr>
                      </a:solidFill>
                      <a:prstDash val="solid"/>
                      <a:round/>
                      <a:headEnd type="none" w="med" len="med"/>
                      <a:tailEnd type="none" w="med" len="med"/>
                    </a:lnT>
                    <a:lnB w="76200" cap="flat" cmpd="sng" algn="ctr">
                      <a:solidFill>
                        <a:schemeClr val="accent4">
                          <a:lumMod val="20000"/>
                          <a:lumOff val="80000"/>
                        </a:schemeClr>
                      </a:solidFill>
                      <a:prstDash val="solid"/>
                      <a:round/>
                      <a:headEnd type="none" w="med" len="med"/>
                      <a:tailEnd type="none" w="med" len="med"/>
                    </a:lnB>
                    <a:solidFill>
                      <a:schemeClr val="accent4">
                        <a:lumMod val="60000"/>
                        <a:lumOff val="40000"/>
                      </a:schemeClr>
                    </a:solidFill>
                  </a:tcPr>
                </a:tc>
                <a:tc>
                  <a:txBody>
                    <a:bodyPr/>
                    <a:lstStyle/>
                    <a:p>
                      <a:pPr fontAlgn="base"/>
                      <a:r>
                        <a:rPr lang="en-US" sz="1200" dirty="0">
                          <a:solidFill>
                            <a:schemeClr val="bg1"/>
                          </a:solidFill>
                          <a:latin typeface="Leelawadee UI" panose="020B0502040204020203" pitchFamily="34" charset="-34"/>
                          <a:cs typeface="Leelawadee UI" panose="020B0502040204020203" pitchFamily="34" charset="-34"/>
                        </a:rPr>
                        <a:t>Lack of energy – they may feel tired often</a:t>
                      </a:r>
                    </a:p>
                  </a:txBody>
                  <a:tcPr anchor="ctr">
                    <a:lnL w="76200" cap="flat" cmpd="sng" algn="ctr">
                      <a:solidFill>
                        <a:schemeClr val="accent4">
                          <a:lumMod val="20000"/>
                          <a:lumOff val="80000"/>
                        </a:schemeClr>
                      </a:solidFill>
                      <a:prstDash val="solid"/>
                      <a:round/>
                      <a:headEnd type="none" w="med" len="med"/>
                      <a:tailEnd type="none" w="med" len="med"/>
                    </a:lnL>
                    <a:lnR w="76200" cap="flat" cmpd="sng" algn="ctr">
                      <a:solidFill>
                        <a:schemeClr val="accent4">
                          <a:lumMod val="20000"/>
                          <a:lumOff val="80000"/>
                        </a:schemeClr>
                      </a:solidFill>
                      <a:prstDash val="solid"/>
                      <a:round/>
                      <a:headEnd type="none" w="med" len="med"/>
                      <a:tailEnd type="none" w="med" len="med"/>
                    </a:lnR>
                    <a:lnT w="76200" cap="flat" cmpd="sng" algn="ctr">
                      <a:solidFill>
                        <a:schemeClr val="accent4">
                          <a:lumMod val="20000"/>
                          <a:lumOff val="80000"/>
                        </a:schemeClr>
                      </a:solidFill>
                      <a:prstDash val="solid"/>
                      <a:round/>
                      <a:headEnd type="none" w="med" len="med"/>
                      <a:tailEnd type="none" w="med" len="med"/>
                    </a:lnT>
                    <a:lnB w="76200" cap="flat" cmpd="sng" algn="ctr">
                      <a:solidFill>
                        <a:schemeClr val="accent4">
                          <a:lumMod val="20000"/>
                          <a:lumOff val="80000"/>
                        </a:schemeClr>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3361320406"/>
                  </a:ext>
                </a:extLst>
              </a:tr>
              <a:tr h="300919">
                <a:tc>
                  <a:txBody>
                    <a:bodyPr/>
                    <a:lstStyle/>
                    <a:p>
                      <a:pPr fontAlgn="base"/>
                      <a:r>
                        <a:rPr lang="en-US" sz="1200" dirty="0">
                          <a:solidFill>
                            <a:schemeClr val="bg1"/>
                          </a:solidFill>
                          <a:latin typeface="Leelawadee UI" panose="020B0502040204020203" pitchFamily="34" charset="-34"/>
                          <a:cs typeface="Leelawadee UI" panose="020B0502040204020203" pitchFamily="34" charset="-34"/>
                        </a:rPr>
                        <a:t>Sleeping more or having difficulty falling asleep</a:t>
                      </a:r>
                    </a:p>
                  </a:txBody>
                  <a:tcPr anchor="ctr">
                    <a:lnL w="76200" cap="flat" cmpd="sng" algn="ctr">
                      <a:solidFill>
                        <a:schemeClr val="accent4">
                          <a:lumMod val="20000"/>
                          <a:lumOff val="80000"/>
                        </a:schemeClr>
                      </a:solidFill>
                      <a:prstDash val="solid"/>
                      <a:round/>
                      <a:headEnd type="none" w="med" len="med"/>
                      <a:tailEnd type="none" w="med" len="med"/>
                    </a:lnL>
                    <a:lnR w="76200" cap="flat" cmpd="sng" algn="ctr">
                      <a:solidFill>
                        <a:schemeClr val="accent4">
                          <a:lumMod val="20000"/>
                          <a:lumOff val="80000"/>
                        </a:schemeClr>
                      </a:solidFill>
                      <a:prstDash val="solid"/>
                      <a:round/>
                      <a:headEnd type="none" w="med" len="med"/>
                      <a:tailEnd type="none" w="med" len="med"/>
                    </a:lnR>
                    <a:lnT w="76200" cap="flat" cmpd="sng" algn="ctr">
                      <a:solidFill>
                        <a:schemeClr val="accent4">
                          <a:lumMod val="20000"/>
                          <a:lumOff val="80000"/>
                        </a:schemeClr>
                      </a:solidFill>
                      <a:prstDash val="solid"/>
                      <a:round/>
                      <a:headEnd type="none" w="med" len="med"/>
                      <a:tailEnd type="none" w="med" len="med"/>
                    </a:lnT>
                    <a:lnB w="76200" cap="flat" cmpd="sng" algn="ctr">
                      <a:solidFill>
                        <a:schemeClr val="accent4">
                          <a:lumMod val="20000"/>
                          <a:lumOff val="80000"/>
                        </a:schemeClr>
                      </a:solidFill>
                      <a:prstDash val="solid"/>
                      <a:round/>
                      <a:headEnd type="none" w="med" len="med"/>
                      <a:tailEnd type="none" w="med" len="med"/>
                    </a:lnB>
                    <a:solidFill>
                      <a:schemeClr val="accent4">
                        <a:lumMod val="60000"/>
                        <a:lumOff val="40000"/>
                      </a:schemeClr>
                    </a:solidFill>
                  </a:tcPr>
                </a:tc>
                <a:tc>
                  <a:txBody>
                    <a:bodyPr/>
                    <a:lstStyle/>
                    <a:p>
                      <a:pPr fontAlgn="base"/>
                      <a:r>
                        <a:rPr lang="en-US" sz="1200" dirty="0">
                          <a:solidFill>
                            <a:schemeClr val="bg1"/>
                          </a:solidFill>
                          <a:latin typeface="Leelawadee UI" panose="020B0502040204020203" pitchFamily="34" charset="-34"/>
                          <a:cs typeface="Leelawadee UI" panose="020B0502040204020203" pitchFamily="34" charset="-34"/>
                        </a:rPr>
                        <a:t>Reduced interest in activities they enjoyed</a:t>
                      </a:r>
                    </a:p>
                  </a:txBody>
                  <a:tcPr anchor="ctr">
                    <a:lnL w="76200" cap="flat" cmpd="sng" algn="ctr">
                      <a:solidFill>
                        <a:schemeClr val="accent4">
                          <a:lumMod val="20000"/>
                          <a:lumOff val="80000"/>
                        </a:schemeClr>
                      </a:solidFill>
                      <a:prstDash val="solid"/>
                      <a:round/>
                      <a:headEnd type="none" w="med" len="med"/>
                      <a:tailEnd type="none" w="med" len="med"/>
                    </a:lnL>
                    <a:lnR w="76200" cap="flat" cmpd="sng" algn="ctr">
                      <a:solidFill>
                        <a:schemeClr val="accent4">
                          <a:lumMod val="20000"/>
                          <a:lumOff val="80000"/>
                        </a:schemeClr>
                      </a:solidFill>
                      <a:prstDash val="solid"/>
                      <a:round/>
                      <a:headEnd type="none" w="med" len="med"/>
                      <a:tailEnd type="none" w="med" len="med"/>
                    </a:lnR>
                    <a:lnT w="76200" cap="flat" cmpd="sng" algn="ctr">
                      <a:solidFill>
                        <a:schemeClr val="accent4">
                          <a:lumMod val="20000"/>
                          <a:lumOff val="80000"/>
                        </a:schemeClr>
                      </a:solidFill>
                      <a:prstDash val="solid"/>
                      <a:round/>
                      <a:headEnd type="none" w="med" len="med"/>
                      <a:tailEnd type="none" w="med" len="med"/>
                    </a:lnT>
                    <a:lnB w="76200" cap="flat" cmpd="sng" algn="ctr">
                      <a:solidFill>
                        <a:schemeClr val="accent4">
                          <a:lumMod val="20000"/>
                          <a:lumOff val="80000"/>
                        </a:schemeClr>
                      </a:solidFill>
                      <a:prstDash val="solid"/>
                      <a:round/>
                      <a:headEnd type="none" w="med" len="med"/>
                      <a:tailEnd type="none" w="med" len="med"/>
                    </a:lnB>
                    <a:solidFill>
                      <a:schemeClr val="accent4">
                        <a:lumMod val="60000"/>
                        <a:lumOff val="40000"/>
                      </a:schemeClr>
                    </a:solidFill>
                  </a:tcPr>
                </a:tc>
                <a:tc>
                  <a:txBody>
                    <a:bodyPr/>
                    <a:lstStyle/>
                    <a:p>
                      <a:pPr fontAlgn="base"/>
                      <a:r>
                        <a:rPr lang="en-US" sz="1200" dirty="0">
                          <a:solidFill>
                            <a:schemeClr val="bg1"/>
                          </a:solidFill>
                          <a:latin typeface="Leelawadee UI" panose="020B0502040204020203" pitchFamily="34" charset="-34"/>
                          <a:cs typeface="Leelawadee UI" panose="020B0502040204020203" pitchFamily="34" charset="-34"/>
                        </a:rPr>
                        <a:t>Feeling restless or irritable</a:t>
                      </a:r>
                    </a:p>
                  </a:txBody>
                  <a:tcPr anchor="ctr">
                    <a:lnL w="76200" cap="flat" cmpd="sng" algn="ctr">
                      <a:solidFill>
                        <a:schemeClr val="accent4">
                          <a:lumMod val="20000"/>
                          <a:lumOff val="80000"/>
                        </a:schemeClr>
                      </a:solidFill>
                      <a:prstDash val="solid"/>
                      <a:round/>
                      <a:headEnd type="none" w="med" len="med"/>
                      <a:tailEnd type="none" w="med" len="med"/>
                    </a:lnL>
                    <a:lnR w="76200" cap="flat" cmpd="sng" algn="ctr">
                      <a:solidFill>
                        <a:schemeClr val="accent4">
                          <a:lumMod val="20000"/>
                          <a:lumOff val="80000"/>
                        </a:schemeClr>
                      </a:solidFill>
                      <a:prstDash val="solid"/>
                      <a:round/>
                      <a:headEnd type="none" w="med" len="med"/>
                      <a:tailEnd type="none" w="med" len="med"/>
                    </a:lnR>
                    <a:lnT w="76200" cap="flat" cmpd="sng" algn="ctr">
                      <a:solidFill>
                        <a:schemeClr val="accent4">
                          <a:lumMod val="20000"/>
                          <a:lumOff val="80000"/>
                        </a:schemeClr>
                      </a:solidFill>
                      <a:prstDash val="solid"/>
                      <a:round/>
                      <a:headEnd type="none" w="med" len="med"/>
                      <a:tailEnd type="none" w="med" len="med"/>
                    </a:lnT>
                    <a:lnB w="76200" cap="flat" cmpd="sng" algn="ctr">
                      <a:solidFill>
                        <a:schemeClr val="accent4">
                          <a:lumMod val="20000"/>
                          <a:lumOff val="80000"/>
                        </a:schemeClr>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3047391551"/>
                  </a:ext>
                </a:extLst>
              </a:tr>
              <a:tr h="300919">
                <a:tc>
                  <a:txBody>
                    <a:bodyPr/>
                    <a:lstStyle/>
                    <a:p>
                      <a:pPr fontAlgn="base"/>
                      <a:r>
                        <a:rPr lang="en-US" sz="1200" dirty="0">
                          <a:solidFill>
                            <a:schemeClr val="bg1"/>
                          </a:solidFill>
                          <a:latin typeface="Leelawadee UI" panose="020B0502040204020203" pitchFamily="34" charset="-34"/>
                          <a:cs typeface="Leelawadee UI" panose="020B0502040204020203" pitchFamily="34" charset="-34"/>
                        </a:rPr>
                        <a:t>Low mood – not laughing much or expressing joy</a:t>
                      </a:r>
                    </a:p>
                  </a:txBody>
                  <a:tcPr anchor="ctr">
                    <a:lnL w="76200" cap="flat" cmpd="sng" algn="ctr">
                      <a:solidFill>
                        <a:schemeClr val="accent4">
                          <a:lumMod val="20000"/>
                          <a:lumOff val="80000"/>
                        </a:schemeClr>
                      </a:solidFill>
                      <a:prstDash val="solid"/>
                      <a:round/>
                      <a:headEnd type="none" w="med" len="med"/>
                      <a:tailEnd type="none" w="med" len="med"/>
                    </a:lnL>
                    <a:lnR w="76200" cap="flat" cmpd="sng" algn="ctr">
                      <a:solidFill>
                        <a:schemeClr val="accent4">
                          <a:lumMod val="20000"/>
                          <a:lumOff val="80000"/>
                        </a:schemeClr>
                      </a:solidFill>
                      <a:prstDash val="solid"/>
                      <a:round/>
                      <a:headEnd type="none" w="med" len="med"/>
                      <a:tailEnd type="none" w="med" len="med"/>
                    </a:lnR>
                    <a:lnT w="76200" cap="flat" cmpd="sng" algn="ctr">
                      <a:solidFill>
                        <a:schemeClr val="accent4">
                          <a:lumMod val="20000"/>
                          <a:lumOff val="80000"/>
                        </a:schemeClr>
                      </a:solidFill>
                      <a:prstDash val="solid"/>
                      <a:round/>
                      <a:headEnd type="none" w="med" len="med"/>
                      <a:tailEnd type="none" w="med" len="med"/>
                    </a:lnT>
                    <a:lnB w="76200" cap="flat" cmpd="sng" algn="ctr">
                      <a:solidFill>
                        <a:schemeClr val="accent4">
                          <a:lumMod val="20000"/>
                          <a:lumOff val="80000"/>
                        </a:schemeClr>
                      </a:solidFill>
                      <a:prstDash val="solid"/>
                      <a:round/>
                      <a:headEnd type="none" w="med" len="med"/>
                      <a:tailEnd type="none" w="med" len="med"/>
                    </a:lnB>
                    <a:solidFill>
                      <a:schemeClr val="accent4">
                        <a:lumMod val="60000"/>
                        <a:lumOff val="40000"/>
                      </a:schemeClr>
                    </a:solidFill>
                  </a:tcPr>
                </a:tc>
                <a:tc>
                  <a:txBody>
                    <a:bodyPr/>
                    <a:lstStyle/>
                    <a:p>
                      <a:pPr fontAlgn="base"/>
                      <a:r>
                        <a:rPr lang="en-US" sz="1200" dirty="0">
                          <a:solidFill>
                            <a:schemeClr val="bg1"/>
                          </a:solidFill>
                          <a:latin typeface="Leelawadee UI" panose="020B0502040204020203" pitchFamily="34" charset="-34"/>
                          <a:cs typeface="Leelawadee UI" panose="020B0502040204020203" pitchFamily="34" charset="-34"/>
                        </a:rPr>
                        <a:t>Grades slipping at school</a:t>
                      </a:r>
                    </a:p>
                  </a:txBody>
                  <a:tcPr anchor="ctr">
                    <a:lnL w="76200" cap="flat" cmpd="sng" algn="ctr">
                      <a:solidFill>
                        <a:schemeClr val="accent4">
                          <a:lumMod val="20000"/>
                          <a:lumOff val="80000"/>
                        </a:schemeClr>
                      </a:solidFill>
                      <a:prstDash val="solid"/>
                      <a:round/>
                      <a:headEnd type="none" w="med" len="med"/>
                      <a:tailEnd type="none" w="med" len="med"/>
                    </a:lnL>
                    <a:lnR w="76200" cap="flat" cmpd="sng" algn="ctr">
                      <a:solidFill>
                        <a:schemeClr val="accent4">
                          <a:lumMod val="20000"/>
                          <a:lumOff val="80000"/>
                        </a:schemeClr>
                      </a:solidFill>
                      <a:prstDash val="solid"/>
                      <a:round/>
                      <a:headEnd type="none" w="med" len="med"/>
                      <a:tailEnd type="none" w="med" len="med"/>
                    </a:lnR>
                    <a:lnT w="76200" cap="flat" cmpd="sng" algn="ctr">
                      <a:solidFill>
                        <a:schemeClr val="accent4">
                          <a:lumMod val="20000"/>
                          <a:lumOff val="80000"/>
                        </a:schemeClr>
                      </a:solidFill>
                      <a:prstDash val="solid"/>
                      <a:round/>
                      <a:headEnd type="none" w="med" len="med"/>
                      <a:tailEnd type="none" w="med" len="med"/>
                    </a:lnT>
                    <a:lnB w="76200" cap="flat" cmpd="sng" algn="ctr">
                      <a:solidFill>
                        <a:schemeClr val="accent4">
                          <a:lumMod val="20000"/>
                          <a:lumOff val="80000"/>
                        </a:schemeClr>
                      </a:solidFill>
                      <a:prstDash val="solid"/>
                      <a:round/>
                      <a:headEnd type="none" w="med" len="med"/>
                      <a:tailEnd type="none" w="med" len="med"/>
                    </a:lnB>
                    <a:solidFill>
                      <a:schemeClr val="accent4">
                        <a:lumMod val="60000"/>
                        <a:lumOff val="40000"/>
                      </a:schemeClr>
                    </a:solidFill>
                  </a:tcPr>
                </a:tc>
                <a:tc>
                  <a:txBody>
                    <a:bodyPr/>
                    <a:lstStyle/>
                    <a:p>
                      <a:pPr fontAlgn="base"/>
                      <a:r>
                        <a:rPr lang="en-US" sz="1200" dirty="0">
                          <a:solidFill>
                            <a:schemeClr val="bg1"/>
                          </a:solidFill>
                          <a:latin typeface="Leelawadee UI" panose="020B0502040204020203" pitchFamily="34" charset="-34"/>
                          <a:cs typeface="Leelawadee UI" panose="020B0502040204020203" pitchFamily="34" charset="-34"/>
                        </a:rPr>
                        <a:t>Change in appetite</a:t>
                      </a:r>
                    </a:p>
                  </a:txBody>
                  <a:tcPr anchor="ctr">
                    <a:lnL w="76200" cap="flat" cmpd="sng" algn="ctr">
                      <a:solidFill>
                        <a:schemeClr val="accent4">
                          <a:lumMod val="20000"/>
                          <a:lumOff val="80000"/>
                        </a:schemeClr>
                      </a:solidFill>
                      <a:prstDash val="solid"/>
                      <a:round/>
                      <a:headEnd type="none" w="med" len="med"/>
                      <a:tailEnd type="none" w="med" len="med"/>
                    </a:lnL>
                    <a:lnR w="76200" cap="flat" cmpd="sng" algn="ctr">
                      <a:solidFill>
                        <a:schemeClr val="accent4">
                          <a:lumMod val="20000"/>
                          <a:lumOff val="80000"/>
                        </a:schemeClr>
                      </a:solidFill>
                      <a:prstDash val="solid"/>
                      <a:round/>
                      <a:headEnd type="none" w="med" len="med"/>
                      <a:tailEnd type="none" w="med" len="med"/>
                    </a:lnR>
                    <a:lnT w="76200" cap="flat" cmpd="sng" algn="ctr">
                      <a:solidFill>
                        <a:schemeClr val="accent4">
                          <a:lumMod val="20000"/>
                          <a:lumOff val="80000"/>
                        </a:schemeClr>
                      </a:solidFill>
                      <a:prstDash val="solid"/>
                      <a:round/>
                      <a:headEnd type="none" w="med" len="med"/>
                      <a:tailEnd type="none" w="med" len="med"/>
                    </a:lnT>
                    <a:lnB w="76200" cap="flat" cmpd="sng" algn="ctr">
                      <a:solidFill>
                        <a:schemeClr val="accent4">
                          <a:lumMod val="20000"/>
                          <a:lumOff val="80000"/>
                        </a:schemeClr>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296572475"/>
                  </a:ext>
                </a:extLst>
              </a:tr>
            </a:tbl>
          </a:graphicData>
        </a:graphic>
      </p:graphicFrame>
    </p:spTree>
    <p:extLst>
      <p:ext uri="{BB962C8B-B14F-4D97-AF65-F5344CB8AC3E}">
        <p14:creationId xmlns:p14="http://schemas.microsoft.com/office/powerpoint/2010/main" val="2154517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2 – ‘SMART’ RULES FOR PARENTS</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graphicFrame>
        <p:nvGraphicFramePr>
          <p:cNvPr id="6" name="Table 5">
            <a:extLst>
              <a:ext uri="{FF2B5EF4-FFF2-40B4-BE49-F238E27FC236}">
                <a16:creationId xmlns:a16="http://schemas.microsoft.com/office/drawing/2014/main" id="{43DD082D-B4D2-410D-85E5-C7A555128226}"/>
              </a:ext>
            </a:extLst>
          </p:cNvPr>
          <p:cNvGraphicFramePr>
            <a:graphicFrameLocks noGrp="1"/>
          </p:cNvGraphicFramePr>
          <p:nvPr>
            <p:extLst/>
          </p:nvPr>
        </p:nvGraphicFramePr>
        <p:xfrm>
          <a:off x="407095" y="1427967"/>
          <a:ext cx="11393591" cy="863043"/>
        </p:xfrm>
        <a:graphic>
          <a:graphicData uri="http://schemas.openxmlformats.org/drawingml/2006/table">
            <a:tbl>
              <a:tblPr bandRow="1">
                <a:tableStyleId>{5C22544A-7EE6-4342-B048-85BDC9FD1C3A}</a:tableStyleId>
              </a:tblPr>
              <a:tblGrid>
                <a:gridCol w="841258">
                  <a:extLst>
                    <a:ext uri="{9D8B030D-6E8A-4147-A177-3AD203B41FA5}">
                      <a16:colId xmlns:a16="http://schemas.microsoft.com/office/drawing/2014/main" val="238278695"/>
                    </a:ext>
                  </a:extLst>
                </a:gridCol>
                <a:gridCol w="1327371">
                  <a:extLst>
                    <a:ext uri="{9D8B030D-6E8A-4147-A177-3AD203B41FA5}">
                      <a16:colId xmlns:a16="http://schemas.microsoft.com/office/drawing/2014/main" val="3841591533"/>
                    </a:ext>
                  </a:extLst>
                </a:gridCol>
                <a:gridCol w="9224962">
                  <a:extLst>
                    <a:ext uri="{9D8B030D-6E8A-4147-A177-3AD203B41FA5}">
                      <a16:colId xmlns:a16="http://schemas.microsoft.com/office/drawing/2014/main" val="2386168056"/>
                    </a:ext>
                  </a:extLst>
                </a:gridCol>
              </a:tblGrid>
              <a:tr h="863043">
                <a:tc>
                  <a:txBody>
                    <a:bodyPr/>
                    <a:lstStyle/>
                    <a:p>
                      <a:pPr algn="ctr"/>
                      <a:r>
                        <a:rPr lang="en-GB" b="1" dirty="0">
                          <a:solidFill>
                            <a:schemeClr val="bg1"/>
                          </a:solidFill>
                          <a:latin typeface="Leelawadee UI" panose="020B0502040204020203" pitchFamily="34" charset="-34"/>
                          <a:cs typeface="Leelawadee UI" panose="020B0502040204020203" pitchFamily="34" charset="-34"/>
                        </a:rPr>
                        <a:t>A</a:t>
                      </a:r>
                      <a:endParaRPr lang="en-US" b="1" dirty="0">
                        <a:solidFill>
                          <a:schemeClr val="bg1"/>
                        </a:solidFill>
                        <a:latin typeface="Leelawadee UI" panose="020B0502040204020203" pitchFamily="34" charset="-34"/>
                        <a:cs typeface="Leelawadee UI" panose="020B0502040204020203" pitchFamily="34" charset="-34"/>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rgbClr val="FF6600"/>
                    </a:solidFill>
                  </a:tcPr>
                </a:tc>
                <a:tc>
                  <a:txBody>
                    <a:bodyPr/>
                    <a:lstStyle/>
                    <a:p>
                      <a:pPr algn="ctr"/>
                      <a:r>
                        <a:rPr lang="en-GB" b="1" dirty="0">
                          <a:solidFill>
                            <a:srgbClr val="FF6600"/>
                          </a:solidFill>
                          <a:latin typeface="Leelawadee UI" panose="020B0502040204020203" pitchFamily="34" charset="-34"/>
                          <a:cs typeface="Leelawadee UI" panose="020B0502040204020203" pitchFamily="34" charset="-34"/>
                        </a:rPr>
                        <a:t>Attention</a:t>
                      </a:r>
                      <a:endParaRPr lang="en-US" b="1" dirty="0">
                        <a:solidFill>
                          <a:srgbClr val="FF6600"/>
                        </a:solidFill>
                        <a:latin typeface="Leelawadee UI" panose="020B0502040204020203" pitchFamily="34" charset="-34"/>
                        <a:cs typeface="Leelawadee UI" panose="020B0502040204020203" pitchFamily="34" charset="-34"/>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Bringing up a child is not a lone endeavour, and we frequently have to trust others with our children. However, this trust doesn’t have to be unconditional – </a:t>
                      </a:r>
                      <a:r>
                        <a:rPr kumimoji="0" lang="en-GB" sz="1400" b="1" i="0" u="none" strike="noStrike" kern="1200" cap="none" spc="0" normalizeH="0" baseline="0" noProof="0" dirty="0">
                          <a:ln>
                            <a:noFill/>
                          </a:ln>
                          <a:solidFill>
                            <a:srgbClr val="FF6600"/>
                          </a:solidFill>
                          <a:effectLst/>
                          <a:uLnTx/>
                          <a:uFillTx/>
                          <a:latin typeface="Leelawadee UI" panose="020B0502040204020203" pitchFamily="34" charset="-34"/>
                          <a:ea typeface="+mn-ea"/>
                          <a:cs typeface="Leelawadee UI" panose="020B0502040204020203" pitchFamily="34" charset="-34"/>
                        </a:rPr>
                        <a:t>don’t ignore any feelings of unease</a:t>
                      </a:r>
                      <a:endParaRPr kumimoji="0" lang="en-US" sz="1400" b="1" i="0" u="none" strike="noStrike" kern="1200" cap="none" spc="0" normalizeH="0" baseline="0" noProof="0" dirty="0">
                        <a:ln>
                          <a:noFill/>
                        </a:ln>
                        <a:solidFill>
                          <a:srgbClr val="FF6600"/>
                        </a:solidFill>
                        <a:effectLst/>
                        <a:uLnTx/>
                        <a:uFillTx/>
                        <a:latin typeface="Leelawadee UI" panose="020B0502040204020203" pitchFamily="34" charset="-34"/>
                        <a:ea typeface="+mn-ea"/>
                        <a:cs typeface="Leelawadee UI" panose="020B0502040204020203" pitchFamily="34" charset="-34"/>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93278946"/>
                  </a:ext>
                </a:extLst>
              </a:tr>
            </a:tbl>
          </a:graphicData>
        </a:graphic>
      </p:graphicFrame>
      <p:sp>
        <p:nvSpPr>
          <p:cNvPr id="9" name="TextBox 8">
            <a:extLst>
              <a:ext uri="{FF2B5EF4-FFF2-40B4-BE49-F238E27FC236}">
                <a16:creationId xmlns:a16="http://schemas.microsoft.com/office/drawing/2014/main" id="{0AD72D92-1787-439F-8B52-B49C72EB8909}"/>
              </a:ext>
            </a:extLst>
          </p:cNvPr>
          <p:cNvSpPr txBox="1"/>
          <p:nvPr/>
        </p:nvSpPr>
        <p:spPr>
          <a:xfrm>
            <a:off x="450937" y="2462236"/>
            <a:ext cx="11274217" cy="4284000"/>
          </a:xfrm>
          <a:prstGeom prst="roundRect">
            <a:avLst>
              <a:gd name="adj" fmla="val 3750"/>
            </a:avLst>
          </a:prstGeom>
          <a:solidFill>
            <a:srgbClr val="FFD4B7"/>
          </a:solidFill>
        </p:spPr>
        <p:txBody>
          <a:bodyPr wrap="square" rtlCol="0">
            <a:spAutoFit/>
          </a:bodyPr>
          <a:lstStyle/>
          <a:p>
            <a:pPr marL="228600" marR="0" lvl="0" indent="-228600" algn="l" defTabSz="914400" rtl="0" eaLnBrk="1" fontAlgn="base" latinLnBrk="0" hangingPunct="1">
              <a:lnSpc>
                <a:spcPct val="100000"/>
              </a:lnSpc>
              <a:spcBef>
                <a:spcPts val="0"/>
              </a:spcBef>
              <a:spcAft>
                <a:spcPts val="0"/>
              </a:spcAft>
              <a:buClrTx/>
              <a:buSzTx/>
              <a:buFontTx/>
              <a:buAutoNum type="arabicPeriod"/>
              <a:tabLst/>
              <a:defRPr/>
            </a:pPr>
            <a:r>
              <a:rPr kumimoji="0" lang="en-US" sz="1400" b="1" i="0" u="none" strike="noStrike" kern="1200" cap="none" spc="0" normalizeH="0" baseline="0" noProof="0" dirty="0">
                <a:ln>
                  <a:noFill/>
                </a:ln>
                <a:solidFill>
                  <a:srgbClr val="FF6600"/>
                </a:solidFill>
                <a:effectLst/>
                <a:uLnTx/>
                <a:uFillTx/>
                <a:latin typeface="Leelawadee UI" panose="020B0502040204020203" pitchFamily="34" charset="-34"/>
                <a:ea typeface="+mn-ea"/>
                <a:cs typeface="Leelawadee UI" panose="020B0502040204020203" pitchFamily="34" charset="-34"/>
              </a:rPr>
              <a:t>Children’s safety comes first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Making a decision for the safety of a child is more important than anybody’s feelings about that decision. If you suspect that a child is at risk, it is your responsibility to act. You do not need to wait for ‘proof’ of abuse, before taking steps to protect children. </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6600"/>
                </a:solidFill>
                <a:effectLst/>
                <a:uLnTx/>
                <a:uFillTx/>
                <a:latin typeface="Leelawadee UI" panose="020B0502040204020203" pitchFamily="34" charset="-34"/>
                <a:ea typeface="+mn-ea"/>
                <a:cs typeface="Leelawadee UI" panose="020B0502040204020203" pitchFamily="34" charset="-34"/>
              </a:rPr>
              <a:t>2. Trust does not need to be unconditional</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Most people can be trusted and many will have demonstrated their trustworthiness to you over years or decades. However, it is also true that some sexual predators will deliberately create opportunities to abuse children, by putting themselves in positions of trust. You do not have to trust people just because of their job title or because they seem nice. Trust your intuition if something feels uncomfortable to you. </a:t>
            </a:r>
            <a:r>
              <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Similarly, get to know who your child is friends with, as children and young people are also capable of abuse.  </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FF660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6600"/>
                </a:solidFill>
                <a:effectLst/>
                <a:uLnTx/>
                <a:uFillTx/>
                <a:latin typeface="Leelawadee UI" panose="020B0502040204020203" pitchFamily="34" charset="-34"/>
                <a:ea typeface="+mn-ea"/>
                <a:cs typeface="Leelawadee UI" panose="020B0502040204020203" pitchFamily="34" charset="-34"/>
              </a:rPr>
              <a:t>3. Know the warning signs of abuse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Be alert to warning signs, such as adults or older children who show particular attention to your child, or seek to be alone with them. If you ask a person to stop a certain behaviour, and they persist – particularly through the use of deception, threats, or manipulation – then this is a further sign that the person may not be safe.</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6600"/>
                </a:solidFill>
                <a:effectLst/>
                <a:uLnTx/>
                <a:uFillTx/>
                <a:latin typeface="Leelawadee UI" panose="020B0502040204020203" pitchFamily="34" charset="-34"/>
                <a:ea typeface="+mn-ea"/>
                <a:cs typeface="Leelawadee UI" panose="020B0502040204020203" pitchFamily="34" charset="-34"/>
              </a:rPr>
              <a:t>4</a:t>
            </a:r>
            <a:r>
              <a:rPr kumimoji="0" lang="en-US" sz="1400" b="1" i="0" u="none" strike="noStrike" kern="1200" cap="none" spc="0" normalizeH="0" baseline="0" noProof="0" dirty="0">
                <a:ln>
                  <a:noFill/>
                </a:ln>
                <a:solidFill>
                  <a:srgbClr val="FF6600"/>
                </a:solidFill>
                <a:effectLst/>
                <a:uLnTx/>
                <a:uFillTx/>
                <a:latin typeface="Leelawadee UI" panose="020B0502040204020203" pitchFamily="34" charset="-34"/>
                <a:ea typeface="+mn-ea"/>
                <a:cs typeface="Leelawadee UI" panose="020B0502040204020203" pitchFamily="34" charset="-34"/>
              </a:rPr>
              <a:t>. Beware of the power of denial</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As well as grooming their child victim, the abuser may also have made specific efforts to build trust in adults as well – including you. If the abuser is someone we like or care about, the pain of this betrayal may make it very difficult for us to act in the way we rationally know is best. Recognise that what feels safe and comfortable for you may not be in the best interests of your child. </a:t>
            </a:r>
            <a:endParaRPr kumimoji="0" lang="en-US"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p:txBody>
      </p:sp>
    </p:spTree>
    <p:extLst>
      <p:ext uri="{BB962C8B-B14F-4D97-AF65-F5344CB8AC3E}">
        <p14:creationId xmlns:p14="http://schemas.microsoft.com/office/powerpoint/2010/main" val="1184573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2 – ‘SMART’ RULES FOR PARENTS</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graphicFrame>
        <p:nvGraphicFramePr>
          <p:cNvPr id="6" name="Table 5">
            <a:extLst>
              <a:ext uri="{FF2B5EF4-FFF2-40B4-BE49-F238E27FC236}">
                <a16:creationId xmlns:a16="http://schemas.microsoft.com/office/drawing/2014/main" id="{43DD082D-B4D2-410D-85E5-C7A555128226}"/>
              </a:ext>
            </a:extLst>
          </p:cNvPr>
          <p:cNvGraphicFramePr>
            <a:graphicFrameLocks noGrp="1"/>
          </p:cNvGraphicFramePr>
          <p:nvPr>
            <p:extLst/>
          </p:nvPr>
        </p:nvGraphicFramePr>
        <p:xfrm>
          <a:off x="407095" y="1427967"/>
          <a:ext cx="11405288" cy="863043"/>
        </p:xfrm>
        <a:graphic>
          <a:graphicData uri="http://schemas.openxmlformats.org/drawingml/2006/table">
            <a:tbl>
              <a:tblPr bandRow="1">
                <a:tableStyleId>{5C22544A-7EE6-4342-B048-85BDC9FD1C3A}</a:tableStyleId>
              </a:tblPr>
              <a:tblGrid>
                <a:gridCol w="842122">
                  <a:extLst>
                    <a:ext uri="{9D8B030D-6E8A-4147-A177-3AD203B41FA5}">
                      <a16:colId xmlns:a16="http://schemas.microsoft.com/office/drawing/2014/main" val="238278695"/>
                    </a:ext>
                  </a:extLst>
                </a:gridCol>
                <a:gridCol w="1328734">
                  <a:extLst>
                    <a:ext uri="{9D8B030D-6E8A-4147-A177-3AD203B41FA5}">
                      <a16:colId xmlns:a16="http://schemas.microsoft.com/office/drawing/2014/main" val="3841591533"/>
                    </a:ext>
                  </a:extLst>
                </a:gridCol>
                <a:gridCol w="9234432">
                  <a:extLst>
                    <a:ext uri="{9D8B030D-6E8A-4147-A177-3AD203B41FA5}">
                      <a16:colId xmlns:a16="http://schemas.microsoft.com/office/drawing/2014/main" val="2386168056"/>
                    </a:ext>
                  </a:extLst>
                </a:gridCol>
              </a:tblGrid>
              <a:tr h="863043">
                <a:tc>
                  <a:txBody>
                    <a:bodyPr/>
                    <a:lstStyle/>
                    <a:p>
                      <a:pPr algn="ctr"/>
                      <a:r>
                        <a:rPr lang="en-GB" b="1" dirty="0">
                          <a:solidFill>
                            <a:schemeClr val="bg1"/>
                          </a:solidFill>
                          <a:latin typeface="Leelawadee UI" panose="020B0502040204020203" pitchFamily="34" charset="-34"/>
                          <a:cs typeface="Leelawadee UI" panose="020B0502040204020203" pitchFamily="34" charset="-34"/>
                        </a:rPr>
                        <a:t>R</a:t>
                      </a:r>
                      <a:endParaRPr lang="en-US" b="1" dirty="0">
                        <a:solidFill>
                          <a:schemeClr val="bg1"/>
                        </a:solidFill>
                        <a:latin typeface="Leelawadee UI" panose="020B0502040204020203" pitchFamily="34" charset="-34"/>
                        <a:cs typeface="Leelawadee UI" panose="020B0502040204020203" pitchFamily="34" charset="-34"/>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chemeClr val="accent5"/>
                    </a:solidFill>
                  </a:tcPr>
                </a:tc>
                <a:tc>
                  <a:txBody>
                    <a:bodyPr/>
                    <a:lstStyle/>
                    <a:p>
                      <a:pPr algn="ctr"/>
                      <a:r>
                        <a:rPr lang="en-GB" b="1" dirty="0">
                          <a:solidFill>
                            <a:schemeClr val="accent5"/>
                          </a:solidFill>
                          <a:latin typeface="Leelawadee UI" panose="020B0502040204020203" pitchFamily="34" charset="-34"/>
                          <a:cs typeface="Leelawadee UI" panose="020B0502040204020203" pitchFamily="34" charset="-34"/>
                        </a:rPr>
                        <a:t>Respect</a:t>
                      </a:r>
                      <a:endParaRPr lang="en-US" b="1" dirty="0">
                        <a:solidFill>
                          <a:schemeClr val="accent5"/>
                        </a:solidFill>
                        <a:latin typeface="Leelawadee UI" panose="020B0502040204020203" pitchFamily="34" charset="-34"/>
                        <a:cs typeface="Leelawadee UI" panose="020B0502040204020203" pitchFamily="34" charset="-34"/>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When it comes to their body and personal boundaries, </a:t>
                      </a:r>
                      <a:r>
                        <a:rPr kumimoji="0" lang="en-GB" sz="1400" b="1" i="0" u="none" strike="noStrike" kern="1200" cap="none" spc="0" normalizeH="0" baseline="0" noProof="0" dirty="0">
                          <a:ln>
                            <a:noFill/>
                          </a:ln>
                          <a:solidFill>
                            <a:schemeClr val="accent5"/>
                          </a:solidFill>
                          <a:effectLst/>
                          <a:uLnTx/>
                          <a:uFillTx/>
                          <a:latin typeface="Leelawadee UI" panose="020B0502040204020203" pitchFamily="34" charset="-34"/>
                          <a:ea typeface="+mn-ea"/>
                          <a:cs typeface="Leelawadee UI" panose="020B0502040204020203" pitchFamily="34" charset="-34"/>
                        </a:rPr>
                        <a:t>respect your child’s wishes </a:t>
                      </a:r>
                      <a:r>
                        <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by understanding their views, and not forcing them to do things they don’t need to do</a:t>
                      </a:r>
                      <a:endParaRPr kumimoji="0" lang="en-US" sz="1400" b="1" i="0" u="none" strike="noStrike" kern="1200" cap="none" spc="0" normalizeH="0" baseline="0" noProof="0" dirty="0">
                        <a:ln>
                          <a:noFill/>
                        </a:ln>
                        <a:solidFill>
                          <a:schemeClr val="accent1"/>
                        </a:solidFill>
                        <a:effectLst/>
                        <a:uLnTx/>
                        <a:uFillTx/>
                        <a:latin typeface="Leelawadee UI" panose="020B0502040204020203" pitchFamily="34" charset="-34"/>
                        <a:ea typeface="+mn-ea"/>
                        <a:cs typeface="Leelawadee UI" panose="020B0502040204020203" pitchFamily="34" charset="-34"/>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54055764"/>
                  </a:ext>
                </a:extLst>
              </a:tr>
            </a:tbl>
          </a:graphicData>
        </a:graphic>
      </p:graphicFrame>
      <p:sp>
        <p:nvSpPr>
          <p:cNvPr id="9" name="TextBox 8">
            <a:extLst>
              <a:ext uri="{FF2B5EF4-FFF2-40B4-BE49-F238E27FC236}">
                <a16:creationId xmlns:a16="http://schemas.microsoft.com/office/drawing/2014/main" id="{4B47B866-8A6D-4CE2-908E-76EA7E7B52EA}"/>
              </a:ext>
            </a:extLst>
          </p:cNvPr>
          <p:cNvSpPr txBox="1"/>
          <p:nvPr/>
        </p:nvSpPr>
        <p:spPr>
          <a:xfrm>
            <a:off x="450937" y="2468264"/>
            <a:ext cx="11285792" cy="3827502"/>
          </a:xfrm>
          <a:prstGeom prst="roundRect">
            <a:avLst>
              <a:gd name="adj" fmla="val 4414"/>
            </a:avLst>
          </a:prstGeom>
          <a:solidFill>
            <a:schemeClr val="accent5">
              <a:lumMod val="20000"/>
              <a:lumOff val="80000"/>
              <a:alpha val="50196"/>
            </a:schemeClr>
          </a:solidFill>
        </p:spPr>
        <p:txBody>
          <a:bodyPr wrap="square" rtlCol="0">
            <a:spAutoFit/>
          </a:bodyPr>
          <a:lstStyle/>
          <a:p>
            <a:pPr marL="228600" marR="0" lvl="0" indent="-228600" algn="l" defTabSz="914400" rtl="0" eaLnBrk="1" fontAlgn="base" latinLnBrk="0" hangingPunct="1">
              <a:lnSpc>
                <a:spcPct val="100000"/>
              </a:lnSpc>
              <a:spcBef>
                <a:spcPts val="0"/>
              </a:spcBef>
              <a:spcAft>
                <a:spcPts val="0"/>
              </a:spcAft>
              <a:buClrTx/>
              <a:buSzTx/>
              <a:buFontTx/>
              <a:buAutoNum type="arabicPeriod"/>
              <a:tabLst/>
              <a:defRPr/>
            </a:pPr>
            <a:r>
              <a:rPr kumimoji="0" lang="en-US" sz="1400" b="1" i="0" u="none" strike="noStrike" kern="1200" cap="none" spc="0" normalizeH="0" baseline="0" noProof="0" dirty="0">
                <a:ln>
                  <a:noFill/>
                </a:ln>
                <a:solidFill>
                  <a:srgbClr val="006579"/>
                </a:solidFill>
                <a:effectLst/>
                <a:uLnTx/>
                <a:uFillTx/>
                <a:latin typeface="Leelawadee UI" panose="020B0502040204020203" pitchFamily="34" charset="-34"/>
                <a:ea typeface="+mn-ea"/>
                <a:cs typeface="Leelawadee UI" panose="020B0502040204020203" pitchFamily="34" charset="-34"/>
              </a:rPr>
              <a:t>Teach your child that their body belongs to them</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For younger children, the NSPCC’s underpants rule is easy to understand: “Your private areas are the parts of your body that can be covered by your underpants. Other people should not touch your private areas, and they should not ask you to touch their private areas.” For </a:t>
            </a:r>
            <a:r>
              <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older children and adolescents,</a:t>
            </a:r>
            <a:r>
              <a:rPr kumimoji="0" lang="en-US"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 make sure they have a good understanding of internet safety, sexual consent and coercion, so that they can protect themselves and avoid harming others.</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6579"/>
                </a:solidFill>
                <a:effectLst/>
                <a:uLnTx/>
                <a:uFillTx/>
                <a:latin typeface="Leelawadee UI" panose="020B0502040204020203" pitchFamily="34" charset="-34"/>
                <a:ea typeface="+mn-ea"/>
                <a:cs typeface="Leelawadee UI" panose="020B0502040204020203" pitchFamily="34" charset="-34"/>
              </a:rPr>
              <a:t>2. Teach them about choices</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Children will often want things that are not what we would choose for them. Indeed, sometimes we cannot or should not give them a choice – when what they want is simply not safe, reasonable or physically possible. For example, they may need to learn that a painful medical treatment is for their safety, and therefore not a choice. However, most decisions do involve an element of choice. Take the opportunity to each your child that they have a choice, that they can express their wishes, and that they will be heard. </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6579"/>
                </a:solidFill>
                <a:effectLst/>
                <a:uLnTx/>
                <a:uFillTx/>
                <a:latin typeface="Leelawadee UI" panose="020B0502040204020203" pitchFamily="34" charset="-34"/>
                <a:ea typeface="+mn-ea"/>
                <a:cs typeface="Leelawadee UI" panose="020B0502040204020203" pitchFamily="34" charset="-34"/>
              </a:rPr>
              <a:t>3. Compliance is not the end goal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Your child will eventually grow into an adult who will need to navigate the world independently. Offering your child choice and autonomy may not always feel like an easy option, but teaching your child to always obey adults without question can also make them more vulnerable to abuse. </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p:txBody>
      </p:sp>
    </p:spTree>
    <p:extLst>
      <p:ext uri="{BB962C8B-B14F-4D97-AF65-F5344CB8AC3E}">
        <p14:creationId xmlns:p14="http://schemas.microsoft.com/office/powerpoint/2010/main" val="2389439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2 – ‘SMART’ RULES FOR PARENTS</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graphicFrame>
        <p:nvGraphicFramePr>
          <p:cNvPr id="6" name="Table 5">
            <a:extLst>
              <a:ext uri="{FF2B5EF4-FFF2-40B4-BE49-F238E27FC236}">
                <a16:creationId xmlns:a16="http://schemas.microsoft.com/office/drawing/2014/main" id="{43DD082D-B4D2-410D-85E5-C7A555128226}"/>
              </a:ext>
            </a:extLst>
          </p:cNvPr>
          <p:cNvGraphicFramePr>
            <a:graphicFrameLocks noGrp="1"/>
          </p:cNvGraphicFramePr>
          <p:nvPr>
            <p:extLst/>
          </p:nvPr>
        </p:nvGraphicFramePr>
        <p:xfrm>
          <a:off x="407095" y="1427967"/>
          <a:ext cx="11370197" cy="863043"/>
        </p:xfrm>
        <a:graphic>
          <a:graphicData uri="http://schemas.openxmlformats.org/drawingml/2006/table">
            <a:tbl>
              <a:tblPr bandRow="1">
                <a:tableStyleId>{5C22544A-7EE6-4342-B048-85BDC9FD1C3A}</a:tableStyleId>
              </a:tblPr>
              <a:tblGrid>
                <a:gridCol w="839531">
                  <a:extLst>
                    <a:ext uri="{9D8B030D-6E8A-4147-A177-3AD203B41FA5}">
                      <a16:colId xmlns:a16="http://schemas.microsoft.com/office/drawing/2014/main" val="238278695"/>
                    </a:ext>
                  </a:extLst>
                </a:gridCol>
                <a:gridCol w="1324646">
                  <a:extLst>
                    <a:ext uri="{9D8B030D-6E8A-4147-A177-3AD203B41FA5}">
                      <a16:colId xmlns:a16="http://schemas.microsoft.com/office/drawing/2014/main" val="3841591533"/>
                    </a:ext>
                  </a:extLst>
                </a:gridCol>
                <a:gridCol w="9206020">
                  <a:extLst>
                    <a:ext uri="{9D8B030D-6E8A-4147-A177-3AD203B41FA5}">
                      <a16:colId xmlns:a16="http://schemas.microsoft.com/office/drawing/2014/main" val="2386168056"/>
                    </a:ext>
                  </a:extLst>
                </a:gridCol>
              </a:tblGrid>
              <a:tr h="863043">
                <a:tc>
                  <a:txBody>
                    <a:bodyPr/>
                    <a:lstStyle/>
                    <a:p>
                      <a:pPr algn="ctr"/>
                      <a:r>
                        <a:rPr lang="en-GB" b="1" dirty="0">
                          <a:solidFill>
                            <a:schemeClr val="bg1"/>
                          </a:solidFill>
                          <a:latin typeface="Leelawadee UI" panose="020B0502040204020203" pitchFamily="34" charset="-34"/>
                          <a:cs typeface="Leelawadee UI" panose="020B0502040204020203" pitchFamily="34" charset="-34"/>
                        </a:rPr>
                        <a:t>T</a:t>
                      </a:r>
                      <a:endParaRPr lang="en-US" b="1" dirty="0">
                        <a:solidFill>
                          <a:schemeClr val="bg1"/>
                        </a:solidFill>
                        <a:latin typeface="Leelawadee UI" panose="020B0502040204020203" pitchFamily="34" charset="-34"/>
                        <a:cs typeface="Leelawadee UI" panose="020B0502040204020203" pitchFamily="34" charset="-34"/>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chemeClr val="accent3"/>
                    </a:solidFill>
                  </a:tcPr>
                </a:tc>
                <a:tc>
                  <a:txBody>
                    <a:bodyPr/>
                    <a:lstStyle/>
                    <a:p>
                      <a:pPr algn="ctr"/>
                      <a:r>
                        <a:rPr lang="en-GB" b="1" dirty="0">
                          <a:solidFill>
                            <a:schemeClr val="accent3"/>
                          </a:solidFill>
                          <a:latin typeface="Leelawadee UI" panose="020B0502040204020203" pitchFamily="34" charset="-34"/>
                          <a:cs typeface="Leelawadee UI" panose="020B0502040204020203" pitchFamily="34" charset="-34"/>
                        </a:rPr>
                        <a:t>Talk</a:t>
                      </a:r>
                      <a:endParaRPr lang="en-US" b="1" dirty="0">
                        <a:solidFill>
                          <a:schemeClr val="accent3"/>
                        </a:solidFill>
                        <a:latin typeface="Leelawadee UI" panose="020B0502040204020203" pitchFamily="34" charset="-34"/>
                        <a:cs typeface="Leelawadee UI" panose="020B0502040204020203" pitchFamily="34" charset="-34"/>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Keeping safe is a very important topic. Give it the focus it deserves, by talking openly and regularly to your children; learn to be a great listener – and </a:t>
                      </a:r>
                      <a:r>
                        <a:rPr kumimoji="0" lang="en-GB" sz="1400" b="1" i="0" u="none" strike="noStrike" kern="1200" cap="none" spc="0" normalizeH="0" baseline="0" noProof="0" dirty="0">
                          <a:ln>
                            <a:noFill/>
                          </a:ln>
                          <a:solidFill>
                            <a:schemeClr val="accent3"/>
                          </a:solidFill>
                          <a:effectLst/>
                          <a:uLnTx/>
                          <a:uFillTx/>
                          <a:latin typeface="Leelawadee UI" panose="020B0502040204020203" pitchFamily="34" charset="-34"/>
                          <a:ea typeface="+mn-ea"/>
                          <a:cs typeface="Leelawadee UI" panose="020B0502040204020203" pitchFamily="34" charset="-34"/>
                        </a:rPr>
                        <a:t>keep the conversation going</a:t>
                      </a:r>
                      <a:endParaRPr kumimoji="0" lang="en-US" sz="1400" b="1" i="0" u="none" strike="noStrike" kern="1200" cap="none" spc="0" normalizeH="0" baseline="0" noProof="0" dirty="0">
                        <a:ln>
                          <a:noFill/>
                        </a:ln>
                        <a:solidFill>
                          <a:schemeClr val="accent3"/>
                        </a:solidFill>
                        <a:effectLst/>
                        <a:uLnTx/>
                        <a:uFillTx/>
                        <a:latin typeface="Leelawadee UI" panose="020B0502040204020203" pitchFamily="34" charset="-34"/>
                        <a:ea typeface="+mn-ea"/>
                        <a:cs typeface="Leelawadee UI" panose="020B0502040204020203" pitchFamily="34" charset="-34"/>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28001091"/>
                  </a:ext>
                </a:extLst>
              </a:tr>
            </a:tbl>
          </a:graphicData>
        </a:graphic>
      </p:graphicFrame>
      <p:sp>
        <p:nvSpPr>
          <p:cNvPr id="9" name="TextBox 8">
            <a:extLst>
              <a:ext uri="{FF2B5EF4-FFF2-40B4-BE49-F238E27FC236}">
                <a16:creationId xmlns:a16="http://schemas.microsoft.com/office/drawing/2014/main" id="{72F08A1E-89C8-4CA1-92D8-13730870A8E2}"/>
              </a:ext>
            </a:extLst>
          </p:cNvPr>
          <p:cNvSpPr txBox="1"/>
          <p:nvPr/>
        </p:nvSpPr>
        <p:spPr>
          <a:xfrm>
            <a:off x="450937" y="2445115"/>
            <a:ext cx="11251068" cy="4085511"/>
          </a:xfrm>
          <a:prstGeom prst="roundRect">
            <a:avLst>
              <a:gd name="adj" fmla="val 4920"/>
            </a:avLst>
          </a:prstGeom>
          <a:solidFill>
            <a:srgbClr val="BDFFEF">
              <a:alpha val="50980"/>
            </a:srgbClr>
          </a:solidFill>
        </p:spPr>
        <p:txBody>
          <a:bodyPr wrap="square" rtlCol="0">
            <a:spAutoFit/>
          </a:bodyPr>
          <a:lstStyle/>
          <a:p>
            <a:pPr marL="228600" marR="0" lvl="0" indent="-228600" algn="l" defTabSz="914400" rtl="0" eaLnBrk="1" fontAlgn="base" latinLnBrk="0" hangingPunct="1">
              <a:lnSpc>
                <a:spcPct val="100000"/>
              </a:lnSpc>
              <a:spcBef>
                <a:spcPts val="0"/>
              </a:spcBef>
              <a:spcAft>
                <a:spcPts val="0"/>
              </a:spcAft>
              <a:buClrTx/>
              <a:buSzTx/>
              <a:buFontTx/>
              <a:buAutoNum type="arabicPeriod"/>
              <a:tabLst/>
              <a:defRPr/>
            </a:pPr>
            <a:r>
              <a:rPr kumimoji="0" lang="en-US" sz="1400" b="1" i="0" u="none" strike="noStrike" kern="1200" cap="none" spc="0" normalizeH="0" baseline="0" noProof="0" dirty="0">
                <a:ln>
                  <a:noFill/>
                </a:ln>
                <a:solidFill>
                  <a:srgbClr val="00B288"/>
                </a:solidFill>
                <a:effectLst/>
                <a:uLnTx/>
                <a:uFillTx/>
                <a:latin typeface="Leelawadee UI" panose="020B0502040204020203" pitchFamily="34" charset="-34"/>
                <a:ea typeface="+mn-ea"/>
                <a:cs typeface="Leelawadee UI" panose="020B0502040204020203" pitchFamily="34" charset="-34"/>
              </a:rPr>
              <a:t>Listen, don’t lecture</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If your child is not opening up as much as you would like, try asking more open ended questions and leaving long pauses for them to respond. If they find a topic difficult, try to understand why.</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B288"/>
                </a:solidFill>
                <a:effectLst/>
                <a:uLnTx/>
                <a:uFillTx/>
                <a:latin typeface="Leelawadee UI" panose="020B0502040204020203" pitchFamily="34" charset="-34"/>
                <a:ea typeface="+mn-ea"/>
                <a:cs typeface="Leelawadee UI" panose="020B0502040204020203" pitchFamily="34" charset="-34"/>
              </a:rPr>
              <a:t>2. Remember it’s an ongoing conversation</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We often refer to it as the ‘The Talk’ – but teaching children about sex is too complex for a single conversation. It is important that kids not only understand the scientific facts about their bodies and sexual behaviour, but are also equipped to deal with interpersonal relationships and personal safety. Seek opportunities in everyday life to discuss, and break ‘The Talk’ into easily digestible chunks.</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B288"/>
                </a:solidFill>
                <a:effectLst/>
                <a:uLnTx/>
                <a:uFillTx/>
                <a:latin typeface="Leelawadee UI" panose="020B0502040204020203" pitchFamily="34" charset="-34"/>
                <a:ea typeface="+mn-ea"/>
                <a:cs typeface="Leelawadee UI" panose="020B0502040204020203" pitchFamily="34" charset="-34"/>
              </a:rPr>
              <a:t>3. Make the experience as positive as you can</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When talking about sex or personal safety, your child may confide something that is hard for you to hear. Try to listen calmly and be reassuring. If you sense that this will be too difficult for you (if you experienced abuse yourself, or if you have strongly-held views) then don’t be afraid to seek support – for example, another trusted adult to join the conversation or talk to afterwards. </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00B288"/>
                </a:solidFill>
                <a:effectLst/>
                <a:uLnTx/>
                <a:uFillTx/>
                <a:latin typeface="Leelawadee UI" panose="020B0502040204020203" pitchFamily="34" charset="-34"/>
                <a:ea typeface="+mn-ea"/>
                <a:cs typeface="Leelawadee UI" panose="020B0502040204020203" pitchFamily="34" charset="-34"/>
              </a:rPr>
              <a:t>4</a:t>
            </a:r>
            <a:r>
              <a:rPr kumimoji="0" lang="en-US" sz="1400" b="1" i="0" u="none" strike="noStrike" kern="1200" cap="none" spc="0" normalizeH="0" baseline="0" noProof="0" dirty="0">
                <a:ln>
                  <a:noFill/>
                </a:ln>
                <a:solidFill>
                  <a:srgbClr val="00B288"/>
                </a:solidFill>
                <a:effectLst/>
                <a:uLnTx/>
                <a:uFillTx/>
                <a:latin typeface="Leelawadee UI" panose="020B0502040204020203" pitchFamily="34" charset="-34"/>
                <a:ea typeface="+mn-ea"/>
                <a:cs typeface="Leelawadee UI" panose="020B0502040204020203" pitchFamily="34" charset="-34"/>
              </a:rPr>
              <a:t>. If you get it wrong, be willing to try again</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Conversations may not always go as planned – maybe you struggled to answer an unexpected question or you reacted badly to something your child told you. If this happens, attempt the conversation again, to correct any misunderstandings and explain why you responded as you did. </a:t>
            </a:r>
          </a:p>
        </p:txBody>
      </p:sp>
    </p:spTree>
    <p:extLst>
      <p:ext uri="{BB962C8B-B14F-4D97-AF65-F5344CB8AC3E}">
        <p14:creationId xmlns:p14="http://schemas.microsoft.com/office/powerpoint/2010/main" val="2721262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3 – CREATING A FAMILY SAFETY PLAN</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sp>
        <p:nvSpPr>
          <p:cNvPr id="7" name="TextBox 6">
            <a:extLst>
              <a:ext uri="{FF2B5EF4-FFF2-40B4-BE49-F238E27FC236}">
                <a16:creationId xmlns:a16="http://schemas.microsoft.com/office/drawing/2014/main" id="{D122B5DF-4447-4A49-A5B4-475252B6B24F}"/>
              </a:ext>
            </a:extLst>
          </p:cNvPr>
          <p:cNvSpPr txBox="1"/>
          <p:nvPr/>
        </p:nvSpPr>
        <p:spPr>
          <a:xfrm>
            <a:off x="450937" y="1424151"/>
            <a:ext cx="11378390" cy="289310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If you are concerned about keeping your child safe from sexual abuse, this is your chance to create a safer environment and a support network for everyone in your family. Youngsters are immediately safer when parents and caregivers take the time to learn about sexual abuse and its warning signs.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We talk about </a:t>
            </a:r>
            <a:r>
              <a:rPr kumimoji="0" lang="en-US" sz="14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risk factors </a:t>
            </a:r>
            <a:r>
              <a:rPr kumimoji="0" lang="en-US"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 what puts someone at risk to sexually abuse a child but we must also talk about </a:t>
            </a:r>
            <a:r>
              <a:rPr kumimoji="0" lang="en-US" sz="14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protective factors </a:t>
            </a:r>
            <a:r>
              <a:rPr kumimoji="0" lang="en-US"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 the things a family can do to keep the family safer. Protective factors are the building blocks of your family. You can download a booklet to help you with creating a family safety plan from the Parents Protect website.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Parents and caregivers who make a commitment to speak up as soon as they have a concern, instead of waiting for certain evidence of harm, play an even more crucial role in a child's safety.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Here are some things that you and your family can do to protect children from sexual abuse: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p:txBody>
      </p:sp>
      <p:graphicFrame>
        <p:nvGraphicFramePr>
          <p:cNvPr id="63" name="Table 62">
            <a:extLst>
              <a:ext uri="{FF2B5EF4-FFF2-40B4-BE49-F238E27FC236}">
                <a16:creationId xmlns:a16="http://schemas.microsoft.com/office/drawing/2014/main" id="{78D53B95-E244-42E5-BFC4-771E53BA73AE}"/>
              </a:ext>
            </a:extLst>
          </p:cNvPr>
          <p:cNvGraphicFramePr>
            <a:graphicFrameLocks noGrp="1"/>
          </p:cNvGraphicFramePr>
          <p:nvPr>
            <p:extLst/>
          </p:nvPr>
        </p:nvGraphicFramePr>
        <p:xfrm>
          <a:off x="978061" y="5216397"/>
          <a:ext cx="10359342" cy="1219200"/>
        </p:xfrm>
        <a:graphic>
          <a:graphicData uri="http://schemas.openxmlformats.org/drawingml/2006/table">
            <a:tbl>
              <a:tblPr firstRow="1" bandRow="1">
                <a:tableStyleId>{5C22544A-7EE6-4342-B048-85BDC9FD1C3A}</a:tableStyleId>
              </a:tblPr>
              <a:tblGrid>
                <a:gridCol w="1479906">
                  <a:extLst>
                    <a:ext uri="{9D8B030D-6E8A-4147-A177-3AD203B41FA5}">
                      <a16:colId xmlns:a16="http://schemas.microsoft.com/office/drawing/2014/main" val="3113309362"/>
                    </a:ext>
                  </a:extLst>
                </a:gridCol>
                <a:gridCol w="1479906">
                  <a:extLst>
                    <a:ext uri="{9D8B030D-6E8A-4147-A177-3AD203B41FA5}">
                      <a16:colId xmlns:a16="http://schemas.microsoft.com/office/drawing/2014/main" val="3783271626"/>
                    </a:ext>
                  </a:extLst>
                </a:gridCol>
                <a:gridCol w="1479906">
                  <a:extLst>
                    <a:ext uri="{9D8B030D-6E8A-4147-A177-3AD203B41FA5}">
                      <a16:colId xmlns:a16="http://schemas.microsoft.com/office/drawing/2014/main" val="3140950921"/>
                    </a:ext>
                  </a:extLst>
                </a:gridCol>
                <a:gridCol w="1479906">
                  <a:extLst>
                    <a:ext uri="{9D8B030D-6E8A-4147-A177-3AD203B41FA5}">
                      <a16:colId xmlns:a16="http://schemas.microsoft.com/office/drawing/2014/main" val="634836686"/>
                    </a:ext>
                  </a:extLst>
                </a:gridCol>
                <a:gridCol w="1479906">
                  <a:extLst>
                    <a:ext uri="{9D8B030D-6E8A-4147-A177-3AD203B41FA5}">
                      <a16:colId xmlns:a16="http://schemas.microsoft.com/office/drawing/2014/main" val="2989451209"/>
                    </a:ext>
                  </a:extLst>
                </a:gridCol>
                <a:gridCol w="1479906">
                  <a:extLst>
                    <a:ext uri="{9D8B030D-6E8A-4147-A177-3AD203B41FA5}">
                      <a16:colId xmlns:a16="http://schemas.microsoft.com/office/drawing/2014/main" val="1373501246"/>
                    </a:ext>
                  </a:extLst>
                </a:gridCol>
                <a:gridCol w="1479906">
                  <a:extLst>
                    <a:ext uri="{9D8B030D-6E8A-4147-A177-3AD203B41FA5}">
                      <a16:colId xmlns:a16="http://schemas.microsoft.com/office/drawing/2014/main" val="2510630917"/>
                    </a:ext>
                  </a:extLst>
                </a:gridCol>
              </a:tblGrid>
              <a:tr h="395402">
                <a:tc>
                  <a:txBody>
                    <a:bodyPr/>
                    <a:lstStyle/>
                    <a:p>
                      <a:pPr algn="ctr"/>
                      <a:r>
                        <a:rPr lang="en-US" sz="1200" dirty="0">
                          <a:latin typeface="Leelawadee UI" panose="020B0502040204020203" pitchFamily="34" charset="-34"/>
                          <a:cs typeface="Leelawadee UI" panose="020B0502040204020203" pitchFamily="34" charset="-34"/>
                        </a:rPr>
                        <a:t>Know The Signs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Open Lines of Communication</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Educate Everyone In The Family</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Set Clear Family Boundaries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Get Safe Adults Involved</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Monitor Access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Leelawadee UI" panose="020B0502040204020203" pitchFamily="34" charset="-34"/>
                          <a:cs typeface="Leelawadee UI" panose="020B0502040204020203" pitchFamily="34" charset="-34"/>
                        </a:rPr>
                        <a:t>Seek Help and Advice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613861241"/>
                  </a:ext>
                </a:extLst>
              </a:tr>
              <a:tr h="39540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latin typeface="Leelawadee UI" panose="020B0502040204020203" pitchFamily="34" charset="-34"/>
                          <a:cs typeface="Leelawadee UI" panose="020B0502040204020203" pitchFamily="34" charset="-34"/>
                        </a:rPr>
                        <a:t>Be aware of warning signs of abuse in children, young people and adults</a:t>
                      </a:r>
                      <a:endParaRPr lang="en-US" sz="1100" dirty="0">
                        <a:solidFill>
                          <a:schemeClr val="tx1"/>
                        </a:solidFill>
                        <a:latin typeface="Leelawadee UI" panose="020B0502040204020203" pitchFamily="34" charset="-34"/>
                        <a:cs typeface="Leelawadee UI" panose="020B0502040204020203" pitchFamily="34" charset="-34"/>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GB" sz="1100" dirty="0">
                          <a:solidFill>
                            <a:schemeClr val="tx1"/>
                          </a:solidFill>
                          <a:latin typeface="Leelawadee UI" panose="020B0502040204020203" pitchFamily="34" charset="-34"/>
                          <a:cs typeface="Leelawadee UI" panose="020B0502040204020203" pitchFamily="34" charset="-34"/>
                        </a:rPr>
                        <a:t>Maintain an ongoing and positive dialogue about sex and relationships</a:t>
                      </a:r>
                      <a:endParaRPr lang="en-US" sz="1100" dirty="0">
                        <a:solidFill>
                          <a:schemeClr val="tx1"/>
                        </a:solidFill>
                        <a:latin typeface="Leelawadee UI" panose="020B0502040204020203" pitchFamily="34" charset="-34"/>
                        <a:cs typeface="Leelawadee UI" panose="020B0502040204020203" pitchFamily="34" charset="-34"/>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latin typeface="Leelawadee UI" panose="020B0502040204020203" pitchFamily="34" charset="-34"/>
                          <a:cs typeface="Leelawadee UI" panose="020B0502040204020203" pitchFamily="34" charset="-34"/>
                        </a:rPr>
                        <a:t>Encourage children and other protective adults to learn about body safety</a:t>
                      </a:r>
                      <a:endParaRPr lang="en-US" sz="1100" dirty="0">
                        <a:solidFill>
                          <a:schemeClr val="tx1"/>
                        </a:solidFill>
                        <a:latin typeface="Leelawadee UI" panose="020B0502040204020203" pitchFamily="34" charset="-34"/>
                        <a:cs typeface="Leelawadee UI" panose="020B0502040204020203" pitchFamily="34" charset="-34"/>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latin typeface="Leelawadee UI" panose="020B0502040204020203" pitchFamily="34" charset="-34"/>
                          <a:cs typeface="Leelawadee UI" panose="020B0502040204020203" pitchFamily="34" charset="-34"/>
                        </a:rPr>
                        <a:t>Discuss and set shared rules around body safety for the whole family</a:t>
                      </a:r>
                      <a:endParaRPr lang="en-US" sz="1100" dirty="0">
                        <a:solidFill>
                          <a:schemeClr val="tx1"/>
                        </a:solidFill>
                        <a:latin typeface="Leelawadee UI" panose="020B0502040204020203" pitchFamily="34" charset="-34"/>
                        <a:cs typeface="Leelawadee UI" panose="020B0502040204020203" pitchFamily="34" charset="-34"/>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kumimoji="0" lang="en-US" sz="11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Be sure that no one in your family is isolated</a:t>
                      </a:r>
                      <a:endParaRPr lang="en-US" sz="1100" dirty="0">
                        <a:solidFill>
                          <a:schemeClr val="tx1"/>
                        </a:solidFill>
                        <a:latin typeface="Leelawadee UI" panose="020B0502040204020203" pitchFamily="34" charset="-34"/>
                        <a:cs typeface="Leelawadee UI" panose="020B0502040204020203" pitchFamily="34" charset="-34"/>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GB" sz="1100" dirty="0">
                          <a:solidFill>
                            <a:schemeClr val="tx1"/>
                          </a:solidFill>
                          <a:latin typeface="Leelawadee UI" panose="020B0502040204020203" pitchFamily="34" charset="-34"/>
                          <a:cs typeface="Leelawadee UI" panose="020B0502040204020203" pitchFamily="34" charset="-34"/>
                        </a:rPr>
                        <a:t>Take sensible precautions with who has access to your children</a:t>
                      </a:r>
                      <a:endParaRPr lang="en-US" sz="1100" dirty="0">
                        <a:solidFill>
                          <a:schemeClr val="tx1"/>
                        </a:solidFill>
                        <a:latin typeface="Leelawadee UI" panose="020B0502040204020203" pitchFamily="34" charset="-34"/>
                        <a:cs typeface="Leelawadee UI" panose="020B0502040204020203" pitchFamily="34" charset="-34"/>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latin typeface="Leelawadee UI" panose="020B0502040204020203" pitchFamily="34" charset="-34"/>
                          <a:cs typeface="Leelawadee UI" panose="020B0502040204020203" pitchFamily="34" charset="-34"/>
                        </a:rPr>
                        <a:t>You are not alone</a:t>
                      </a:r>
                      <a:endParaRPr lang="en-US" sz="1100" dirty="0">
                        <a:solidFill>
                          <a:schemeClr val="tx1"/>
                        </a:solidFill>
                        <a:latin typeface="Leelawadee UI" panose="020B0502040204020203" pitchFamily="34" charset="-34"/>
                        <a:cs typeface="Leelawadee UI" panose="020B0502040204020203" pitchFamily="34" charset="-34"/>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295151918"/>
                  </a:ext>
                </a:extLst>
              </a:tr>
            </a:tbl>
          </a:graphicData>
        </a:graphic>
      </p:graphicFrame>
      <p:grpSp>
        <p:nvGrpSpPr>
          <p:cNvPr id="97" name="Group 96">
            <a:extLst>
              <a:ext uri="{FF2B5EF4-FFF2-40B4-BE49-F238E27FC236}">
                <a16:creationId xmlns:a16="http://schemas.microsoft.com/office/drawing/2014/main" id="{7133FE87-81EE-49A3-B094-B8B7D8214200}"/>
              </a:ext>
            </a:extLst>
          </p:cNvPr>
          <p:cNvGrpSpPr/>
          <p:nvPr/>
        </p:nvGrpSpPr>
        <p:grpSpPr>
          <a:xfrm>
            <a:off x="10211138" y="4324990"/>
            <a:ext cx="758142" cy="758142"/>
            <a:chOff x="8334806" y="4324990"/>
            <a:chExt cx="758142" cy="758142"/>
          </a:xfrm>
        </p:grpSpPr>
        <p:sp>
          <p:nvSpPr>
            <p:cNvPr id="31" name="Rectangle: Rounded Corners 30">
              <a:extLst>
                <a:ext uri="{FF2B5EF4-FFF2-40B4-BE49-F238E27FC236}">
                  <a16:creationId xmlns:a16="http://schemas.microsoft.com/office/drawing/2014/main" id="{6CA7EE2C-6D3E-41F7-A2E5-03F1890781A2}"/>
                </a:ext>
              </a:extLst>
            </p:cNvPr>
            <p:cNvSpPr/>
            <p:nvPr/>
          </p:nvSpPr>
          <p:spPr>
            <a:xfrm>
              <a:off x="8334806" y="4324990"/>
              <a:ext cx="758142" cy="75814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14" name="Graphic 13" descr="Receiver">
              <a:extLst>
                <a:ext uri="{FF2B5EF4-FFF2-40B4-BE49-F238E27FC236}">
                  <a16:creationId xmlns:a16="http://schemas.microsoft.com/office/drawing/2014/main" id="{0128B904-1825-4CAB-ABB5-6E453593A73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8353144" y="4343328"/>
              <a:ext cx="721466" cy="721466"/>
            </a:xfrm>
            <a:prstGeom prst="rect">
              <a:avLst/>
            </a:prstGeom>
          </p:spPr>
        </p:pic>
      </p:grpSp>
      <p:grpSp>
        <p:nvGrpSpPr>
          <p:cNvPr id="38" name="Group 37">
            <a:extLst>
              <a:ext uri="{FF2B5EF4-FFF2-40B4-BE49-F238E27FC236}">
                <a16:creationId xmlns:a16="http://schemas.microsoft.com/office/drawing/2014/main" id="{ABFCFC70-0ECC-4D0E-BE81-1992E2AFF231}"/>
              </a:ext>
            </a:extLst>
          </p:cNvPr>
          <p:cNvGrpSpPr/>
          <p:nvPr/>
        </p:nvGrpSpPr>
        <p:grpSpPr>
          <a:xfrm>
            <a:off x="5802660" y="4324990"/>
            <a:ext cx="758142" cy="758142"/>
            <a:chOff x="6128370" y="4757195"/>
            <a:chExt cx="758142" cy="758142"/>
          </a:xfrm>
        </p:grpSpPr>
        <p:sp>
          <p:nvSpPr>
            <p:cNvPr id="29" name="Rectangle: Rounded Corners 28">
              <a:extLst>
                <a:ext uri="{FF2B5EF4-FFF2-40B4-BE49-F238E27FC236}">
                  <a16:creationId xmlns:a16="http://schemas.microsoft.com/office/drawing/2014/main" id="{39D5082E-5DFB-47E3-8D96-3FDB8A5B4A97}"/>
                </a:ext>
              </a:extLst>
            </p:cNvPr>
            <p:cNvSpPr/>
            <p:nvPr/>
          </p:nvSpPr>
          <p:spPr>
            <a:xfrm>
              <a:off x="6128370" y="4757195"/>
              <a:ext cx="758142" cy="75814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17" name="Graphic 16" descr="Raised Hand">
              <a:extLst>
                <a:ext uri="{FF2B5EF4-FFF2-40B4-BE49-F238E27FC236}">
                  <a16:creationId xmlns:a16="http://schemas.microsoft.com/office/drawing/2014/main" id="{7858C232-E004-493A-8A32-5B2262FD11E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6154095" y="4787598"/>
              <a:ext cx="720000" cy="720000"/>
            </a:xfrm>
            <a:prstGeom prst="rect">
              <a:avLst/>
            </a:prstGeom>
          </p:spPr>
        </p:pic>
      </p:grpSp>
      <p:grpSp>
        <p:nvGrpSpPr>
          <p:cNvPr id="39" name="Group 38">
            <a:extLst>
              <a:ext uri="{FF2B5EF4-FFF2-40B4-BE49-F238E27FC236}">
                <a16:creationId xmlns:a16="http://schemas.microsoft.com/office/drawing/2014/main" id="{5B9F5872-C765-4D62-A5B2-83740F9598F0}"/>
              </a:ext>
            </a:extLst>
          </p:cNvPr>
          <p:cNvGrpSpPr/>
          <p:nvPr/>
        </p:nvGrpSpPr>
        <p:grpSpPr>
          <a:xfrm>
            <a:off x="7282865" y="4324990"/>
            <a:ext cx="758142" cy="758142"/>
            <a:chOff x="7071601" y="4757195"/>
            <a:chExt cx="758142" cy="758142"/>
          </a:xfrm>
        </p:grpSpPr>
        <p:sp>
          <p:nvSpPr>
            <p:cNvPr id="30" name="Rectangle: Rounded Corners 29">
              <a:extLst>
                <a:ext uri="{FF2B5EF4-FFF2-40B4-BE49-F238E27FC236}">
                  <a16:creationId xmlns:a16="http://schemas.microsoft.com/office/drawing/2014/main" id="{CE512C6A-E411-42CF-B545-C0BC0A6969E4}"/>
                </a:ext>
              </a:extLst>
            </p:cNvPr>
            <p:cNvSpPr/>
            <p:nvPr/>
          </p:nvSpPr>
          <p:spPr>
            <a:xfrm>
              <a:off x="7071601" y="4757195"/>
              <a:ext cx="758142" cy="75814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8" name="Graphic 7" descr="Parent and Child">
              <a:extLst>
                <a:ext uri="{FF2B5EF4-FFF2-40B4-BE49-F238E27FC236}">
                  <a16:creationId xmlns:a16="http://schemas.microsoft.com/office/drawing/2014/main" id="{5D0F3340-EFE5-4692-BD11-86B99CA075D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7090672" y="4777976"/>
              <a:ext cx="720000" cy="720000"/>
            </a:xfrm>
            <a:prstGeom prst="rect">
              <a:avLst/>
            </a:prstGeom>
          </p:spPr>
        </p:pic>
      </p:grpSp>
      <p:grpSp>
        <p:nvGrpSpPr>
          <p:cNvPr id="35" name="Group 34">
            <a:extLst>
              <a:ext uri="{FF2B5EF4-FFF2-40B4-BE49-F238E27FC236}">
                <a16:creationId xmlns:a16="http://schemas.microsoft.com/office/drawing/2014/main" id="{6E08E333-7ED8-4EDA-A7EC-15C34DEE7C31}"/>
              </a:ext>
            </a:extLst>
          </p:cNvPr>
          <p:cNvGrpSpPr/>
          <p:nvPr/>
        </p:nvGrpSpPr>
        <p:grpSpPr>
          <a:xfrm>
            <a:off x="1362045" y="4324990"/>
            <a:ext cx="758142" cy="758142"/>
            <a:chOff x="3298677" y="4757195"/>
            <a:chExt cx="758142" cy="758142"/>
          </a:xfrm>
        </p:grpSpPr>
        <p:sp>
          <p:nvSpPr>
            <p:cNvPr id="24" name="Rectangle: Rounded Corners 23">
              <a:extLst>
                <a:ext uri="{FF2B5EF4-FFF2-40B4-BE49-F238E27FC236}">
                  <a16:creationId xmlns:a16="http://schemas.microsoft.com/office/drawing/2014/main" id="{5DB0E7B6-F6D3-47C1-85A3-7F0C98BECFC3}"/>
                </a:ext>
              </a:extLst>
            </p:cNvPr>
            <p:cNvSpPr/>
            <p:nvPr/>
          </p:nvSpPr>
          <p:spPr>
            <a:xfrm>
              <a:off x="3298677" y="4757195"/>
              <a:ext cx="758142" cy="75814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16" name="Graphic 15" descr="Eye">
              <a:extLst>
                <a:ext uri="{FF2B5EF4-FFF2-40B4-BE49-F238E27FC236}">
                  <a16:creationId xmlns:a16="http://schemas.microsoft.com/office/drawing/2014/main" id="{44A475F0-C9BD-4361-A1EA-398EDA7736D9}"/>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3327613" y="4789269"/>
              <a:ext cx="720000" cy="720000"/>
            </a:xfrm>
            <a:prstGeom prst="rect">
              <a:avLst/>
            </a:prstGeom>
          </p:spPr>
        </p:pic>
      </p:grpSp>
      <p:grpSp>
        <p:nvGrpSpPr>
          <p:cNvPr id="36" name="Group 35">
            <a:extLst>
              <a:ext uri="{FF2B5EF4-FFF2-40B4-BE49-F238E27FC236}">
                <a16:creationId xmlns:a16="http://schemas.microsoft.com/office/drawing/2014/main" id="{58BF2C80-407F-4B67-82FA-7F8251B335E8}"/>
              </a:ext>
            </a:extLst>
          </p:cNvPr>
          <p:cNvGrpSpPr/>
          <p:nvPr/>
        </p:nvGrpSpPr>
        <p:grpSpPr>
          <a:xfrm>
            <a:off x="2842250" y="4324990"/>
            <a:ext cx="758142" cy="758142"/>
            <a:chOff x="4241908" y="4757195"/>
            <a:chExt cx="758142" cy="758142"/>
          </a:xfrm>
        </p:grpSpPr>
        <p:sp>
          <p:nvSpPr>
            <p:cNvPr id="26" name="Rectangle: Rounded Corners 25">
              <a:extLst>
                <a:ext uri="{FF2B5EF4-FFF2-40B4-BE49-F238E27FC236}">
                  <a16:creationId xmlns:a16="http://schemas.microsoft.com/office/drawing/2014/main" id="{D75FA748-1EDC-40E3-8AD2-0F337FD48B65}"/>
                </a:ext>
              </a:extLst>
            </p:cNvPr>
            <p:cNvSpPr/>
            <p:nvPr/>
          </p:nvSpPr>
          <p:spPr>
            <a:xfrm>
              <a:off x="4241908" y="4757195"/>
              <a:ext cx="758142" cy="75814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23" name="Graphic 22" descr="Chat">
              <a:extLst>
                <a:ext uri="{FF2B5EF4-FFF2-40B4-BE49-F238E27FC236}">
                  <a16:creationId xmlns:a16="http://schemas.microsoft.com/office/drawing/2014/main" id="{44B3D4B0-20F7-413C-BC0B-D77BB5E7026F}"/>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tretch>
              <a:fillRect/>
            </a:stretch>
          </p:blipFill>
          <p:spPr>
            <a:xfrm>
              <a:off x="4272815" y="4776266"/>
              <a:ext cx="720000" cy="720000"/>
            </a:xfrm>
            <a:prstGeom prst="rect">
              <a:avLst/>
            </a:prstGeom>
          </p:spPr>
        </p:pic>
      </p:grpSp>
      <p:grpSp>
        <p:nvGrpSpPr>
          <p:cNvPr id="37" name="Group 36">
            <a:extLst>
              <a:ext uri="{FF2B5EF4-FFF2-40B4-BE49-F238E27FC236}">
                <a16:creationId xmlns:a16="http://schemas.microsoft.com/office/drawing/2014/main" id="{A6F3C956-3775-459E-AA8C-E133F7D975F0}"/>
              </a:ext>
            </a:extLst>
          </p:cNvPr>
          <p:cNvGrpSpPr/>
          <p:nvPr/>
        </p:nvGrpSpPr>
        <p:grpSpPr>
          <a:xfrm>
            <a:off x="4322455" y="4324990"/>
            <a:ext cx="758142" cy="758142"/>
            <a:chOff x="5185139" y="4757195"/>
            <a:chExt cx="758142" cy="758142"/>
          </a:xfrm>
        </p:grpSpPr>
        <p:sp>
          <p:nvSpPr>
            <p:cNvPr id="27" name="Rectangle: Rounded Corners 26">
              <a:extLst>
                <a:ext uri="{FF2B5EF4-FFF2-40B4-BE49-F238E27FC236}">
                  <a16:creationId xmlns:a16="http://schemas.microsoft.com/office/drawing/2014/main" id="{5D0B5BE4-4F8F-4CFC-95CE-378F8A897A1B}"/>
                </a:ext>
              </a:extLst>
            </p:cNvPr>
            <p:cNvSpPr/>
            <p:nvPr/>
          </p:nvSpPr>
          <p:spPr>
            <a:xfrm>
              <a:off x="5185139" y="4757195"/>
              <a:ext cx="758142" cy="75814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19" name="Graphic 18" descr="Books">
              <a:extLst>
                <a:ext uri="{FF2B5EF4-FFF2-40B4-BE49-F238E27FC236}">
                  <a16:creationId xmlns:a16="http://schemas.microsoft.com/office/drawing/2014/main" id="{9DBF8F71-AB6D-463A-A964-BB72D1C1A56B}"/>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13"/>
                </a:ext>
              </a:extLst>
            </a:blip>
            <a:stretch>
              <a:fillRect/>
            </a:stretch>
          </p:blipFill>
          <p:spPr>
            <a:xfrm>
              <a:off x="5214074" y="4771664"/>
              <a:ext cx="720000" cy="720000"/>
            </a:xfrm>
            <a:prstGeom prst="rect">
              <a:avLst/>
            </a:prstGeom>
          </p:spPr>
        </p:pic>
      </p:grpSp>
      <p:grpSp>
        <p:nvGrpSpPr>
          <p:cNvPr id="96" name="Group 95">
            <a:extLst>
              <a:ext uri="{FF2B5EF4-FFF2-40B4-BE49-F238E27FC236}">
                <a16:creationId xmlns:a16="http://schemas.microsoft.com/office/drawing/2014/main" id="{CD09B830-478F-4937-AEF5-F70657310715}"/>
              </a:ext>
            </a:extLst>
          </p:cNvPr>
          <p:cNvGrpSpPr/>
          <p:nvPr/>
        </p:nvGrpSpPr>
        <p:grpSpPr>
          <a:xfrm>
            <a:off x="8763070" y="4317251"/>
            <a:ext cx="758142" cy="765881"/>
            <a:chOff x="9796673" y="4324990"/>
            <a:chExt cx="758142" cy="765881"/>
          </a:xfrm>
        </p:grpSpPr>
        <p:sp>
          <p:nvSpPr>
            <p:cNvPr id="89" name="Rectangle: Rounded Corners 88">
              <a:extLst>
                <a:ext uri="{FF2B5EF4-FFF2-40B4-BE49-F238E27FC236}">
                  <a16:creationId xmlns:a16="http://schemas.microsoft.com/office/drawing/2014/main" id="{ADB5392A-3309-4863-9454-36D421D60941}"/>
                </a:ext>
              </a:extLst>
            </p:cNvPr>
            <p:cNvSpPr/>
            <p:nvPr/>
          </p:nvSpPr>
          <p:spPr>
            <a:xfrm>
              <a:off x="9796673" y="4332729"/>
              <a:ext cx="758142" cy="75814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90" name="Graphic 89" descr="Warning">
              <a:extLst>
                <a:ext uri="{FF2B5EF4-FFF2-40B4-BE49-F238E27FC236}">
                  <a16:creationId xmlns:a16="http://schemas.microsoft.com/office/drawing/2014/main" id="{7EE791A1-0EE6-4B0A-BB9E-8A0BDBF1ECA2}"/>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 xmlns:asvg="http://schemas.microsoft.com/office/drawing/2016/SVG/main" r:embed="rId15"/>
                </a:ext>
              </a:extLst>
            </a:blip>
            <a:stretch>
              <a:fillRect/>
            </a:stretch>
          </p:blipFill>
          <p:spPr>
            <a:xfrm>
              <a:off x="9821016" y="4324990"/>
              <a:ext cx="720000" cy="720000"/>
            </a:xfrm>
            <a:prstGeom prst="rect">
              <a:avLst/>
            </a:prstGeom>
          </p:spPr>
        </p:pic>
      </p:grpSp>
    </p:spTree>
    <p:extLst>
      <p:ext uri="{BB962C8B-B14F-4D97-AF65-F5344CB8AC3E}">
        <p14:creationId xmlns:p14="http://schemas.microsoft.com/office/powerpoint/2010/main" val="2676267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3 – CREATING A FAMILY SAFETY PLAN</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sp>
        <p:nvSpPr>
          <p:cNvPr id="7" name="TextBox 6">
            <a:extLst>
              <a:ext uri="{FF2B5EF4-FFF2-40B4-BE49-F238E27FC236}">
                <a16:creationId xmlns:a16="http://schemas.microsoft.com/office/drawing/2014/main" id="{D122B5DF-4447-4A49-A5B4-475252B6B24F}"/>
              </a:ext>
            </a:extLst>
          </p:cNvPr>
          <p:cNvSpPr txBox="1"/>
          <p:nvPr/>
        </p:nvSpPr>
        <p:spPr>
          <a:xfrm>
            <a:off x="450936" y="3036338"/>
            <a:ext cx="11239493" cy="25853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Know the signs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“Warning sign” is really just another way of saying “opportunity for prevention” – a chance for caring adults to </a:t>
            </a:r>
            <a:r>
              <a:rPr kumimoji="0" lang="en-US" sz="1800" b="0" i="0" u="none" strike="noStrike" kern="1200" cap="none" spc="0" normalizeH="0" baseline="0" noProof="0" dirty="0" err="1">
                <a:ln>
                  <a:noFill/>
                </a:ln>
                <a:solidFill>
                  <a:srgbClr val="404040"/>
                </a:solidFill>
                <a:effectLst/>
                <a:uLnTx/>
                <a:uFillTx/>
                <a:latin typeface="Leelawadee UI" panose="020B0502040204020203" pitchFamily="34" charset="-34"/>
                <a:ea typeface="+mn-ea"/>
                <a:cs typeface="Leelawadee UI" panose="020B0502040204020203" pitchFamily="34" charset="-34"/>
              </a:rPr>
              <a:t>recognise</a:t>
            </a: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 possible risk and to take action to protect children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Read more about the warning signs listed earlier in this course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Remember, the most effective prevention takes place before there’s a child victim to heal or an offender to punish</a:t>
            </a:r>
          </a:p>
        </p:txBody>
      </p:sp>
      <p:graphicFrame>
        <p:nvGraphicFramePr>
          <p:cNvPr id="69" name="Table 68">
            <a:extLst>
              <a:ext uri="{FF2B5EF4-FFF2-40B4-BE49-F238E27FC236}">
                <a16:creationId xmlns:a16="http://schemas.microsoft.com/office/drawing/2014/main" id="{BB4E3D9A-0BFD-43A4-BD4B-7EA178F71863}"/>
              </a:ext>
            </a:extLst>
          </p:cNvPr>
          <p:cNvGraphicFramePr>
            <a:graphicFrameLocks noGrp="1"/>
          </p:cNvGraphicFramePr>
          <p:nvPr>
            <p:extLst/>
          </p:nvPr>
        </p:nvGraphicFramePr>
        <p:xfrm>
          <a:off x="916329" y="2426738"/>
          <a:ext cx="10359342" cy="457200"/>
        </p:xfrm>
        <a:graphic>
          <a:graphicData uri="http://schemas.openxmlformats.org/drawingml/2006/table">
            <a:tbl>
              <a:tblPr firstRow="1" bandRow="1">
                <a:tableStyleId>{5C22544A-7EE6-4342-B048-85BDC9FD1C3A}</a:tableStyleId>
              </a:tblPr>
              <a:tblGrid>
                <a:gridCol w="1479906">
                  <a:extLst>
                    <a:ext uri="{9D8B030D-6E8A-4147-A177-3AD203B41FA5}">
                      <a16:colId xmlns:a16="http://schemas.microsoft.com/office/drawing/2014/main" val="3113309362"/>
                    </a:ext>
                  </a:extLst>
                </a:gridCol>
                <a:gridCol w="1479906">
                  <a:extLst>
                    <a:ext uri="{9D8B030D-6E8A-4147-A177-3AD203B41FA5}">
                      <a16:colId xmlns:a16="http://schemas.microsoft.com/office/drawing/2014/main" val="3783271626"/>
                    </a:ext>
                  </a:extLst>
                </a:gridCol>
                <a:gridCol w="1479906">
                  <a:extLst>
                    <a:ext uri="{9D8B030D-6E8A-4147-A177-3AD203B41FA5}">
                      <a16:colId xmlns:a16="http://schemas.microsoft.com/office/drawing/2014/main" val="3140950921"/>
                    </a:ext>
                  </a:extLst>
                </a:gridCol>
                <a:gridCol w="1479906">
                  <a:extLst>
                    <a:ext uri="{9D8B030D-6E8A-4147-A177-3AD203B41FA5}">
                      <a16:colId xmlns:a16="http://schemas.microsoft.com/office/drawing/2014/main" val="634836686"/>
                    </a:ext>
                  </a:extLst>
                </a:gridCol>
                <a:gridCol w="1479906">
                  <a:extLst>
                    <a:ext uri="{9D8B030D-6E8A-4147-A177-3AD203B41FA5}">
                      <a16:colId xmlns:a16="http://schemas.microsoft.com/office/drawing/2014/main" val="2989451209"/>
                    </a:ext>
                  </a:extLst>
                </a:gridCol>
                <a:gridCol w="1479906">
                  <a:extLst>
                    <a:ext uri="{9D8B030D-6E8A-4147-A177-3AD203B41FA5}">
                      <a16:colId xmlns:a16="http://schemas.microsoft.com/office/drawing/2014/main" val="1373501246"/>
                    </a:ext>
                  </a:extLst>
                </a:gridCol>
                <a:gridCol w="1479906">
                  <a:extLst>
                    <a:ext uri="{9D8B030D-6E8A-4147-A177-3AD203B41FA5}">
                      <a16:colId xmlns:a16="http://schemas.microsoft.com/office/drawing/2014/main" val="2510630917"/>
                    </a:ext>
                  </a:extLst>
                </a:gridCol>
              </a:tblGrid>
              <a:tr h="395402">
                <a:tc>
                  <a:txBody>
                    <a:bodyPr/>
                    <a:lstStyle/>
                    <a:p>
                      <a:pPr algn="ctr"/>
                      <a:r>
                        <a:rPr lang="en-US" sz="1200" dirty="0">
                          <a:latin typeface="Leelawadee UI" panose="020B0502040204020203" pitchFamily="34" charset="-34"/>
                          <a:cs typeface="Leelawadee UI" panose="020B0502040204020203" pitchFamily="34" charset="-34"/>
                        </a:rPr>
                        <a:t>Know The Signs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tc>
                  <a:txBody>
                    <a:bodyPr/>
                    <a:lstStyle/>
                    <a:p>
                      <a:pPr algn="ctr"/>
                      <a:r>
                        <a:rPr lang="en-US" sz="1200" dirty="0">
                          <a:latin typeface="Leelawadee UI" panose="020B0502040204020203" pitchFamily="34" charset="-34"/>
                          <a:cs typeface="Leelawadee UI" panose="020B0502040204020203" pitchFamily="34" charset="-34"/>
                        </a:rPr>
                        <a:t>Open Lines of Communication</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Educate Everyone In The Family</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Set Clear Family Boundaries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Get Safe Adults Involved</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Monitor Access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Leelawadee UI" panose="020B0502040204020203" pitchFamily="34" charset="-34"/>
                          <a:cs typeface="Leelawadee UI" panose="020B0502040204020203" pitchFamily="34" charset="-34"/>
                        </a:rPr>
                        <a:t>Seek Help and Advice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613861241"/>
                  </a:ext>
                </a:extLst>
              </a:tr>
            </a:tbl>
          </a:graphicData>
        </a:graphic>
      </p:graphicFrame>
      <p:grpSp>
        <p:nvGrpSpPr>
          <p:cNvPr id="4" name="Group 3">
            <a:extLst>
              <a:ext uri="{FF2B5EF4-FFF2-40B4-BE49-F238E27FC236}">
                <a16:creationId xmlns:a16="http://schemas.microsoft.com/office/drawing/2014/main" id="{6F3ADC55-E420-4450-ABEC-6DA5A7B9F87D}"/>
              </a:ext>
            </a:extLst>
          </p:cNvPr>
          <p:cNvGrpSpPr/>
          <p:nvPr/>
        </p:nvGrpSpPr>
        <p:grpSpPr>
          <a:xfrm>
            <a:off x="1292383" y="1527592"/>
            <a:ext cx="9607235" cy="765881"/>
            <a:chOff x="933781" y="1527592"/>
            <a:chExt cx="9607235" cy="765881"/>
          </a:xfrm>
        </p:grpSpPr>
        <p:sp>
          <p:nvSpPr>
            <p:cNvPr id="71" name="Rectangle: Rounded Corners 70">
              <a:extLst>
                <a:ext uri="{FF2B5EF4-FFF2-40B4-BE49-F238E27FC236}">
                  <a16:creationId xmlns:a16="http://schemas.microsoft.com/office/drawing/2014/main" id="{C0E910B8-B016-4580-906E-0857EA7E300D}"/>
                </a:ext>
              </a:extLst>
            </p:cNvPr>
            <p:cNvSpPr/>
            <p:nvPr/>
          </p:nvSpPr>
          <p:spPr>
            <a:xfrm>
              <a:off x="9782874"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2" name="Graphic 71" descr="Receiver">
              <a:extLst>
                <a:ext uri="{FF2B5EF4-FFF2-40B4-BE49-F238E27FC236}">
                  <a16:creationId xmlns:a16="http://schemas.microsoft.com/office/drawing/2014/main" id="{6F692689-7639-4F61-AF3E-5588AC4E6AD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9801212" y="1553669"/>
              <a:ext cx="721466" cy="721466"/>
            </a:xfrm>
            <a:prstGeom prst="rect">
              <a:avLst/>
            </a:prstGeom>
          </p:spPr>
        </p:pic>
        <p:sp>
          <p:nvSpPr>
            <p:cNvPr id="74" name="Rectangle: Rounded Corners 73">
              <a:extLst>
                <a:ext uri="{FF2B5EF4-FFF2-40B4-BE49-F238E27FC236}">
                  <a16:creationId xmlns:a16="http://schemas.microsoft.com/office/drawing/2014/main" id="{7BE86235-3BF2-4753-AE61-509A66FAD33E}"/>
                </a:ext>
              </a:extLst>
            </p:cNvPr>
            <p:cNvSpPr/>
            <p:nvPr/>
          </p:nvSpPr>
          <p:spPr>
            <a:xfrm>
              <a:off x="5374396"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5" name="Graphic 74" descr="Raised Hand">
              <a:extLst>
                <a:ext uri="{FF2B5EF4-FFF2-40B4-BE49-F238E27FC236}">
                  <a16:creationId xmlns:a16="http://schemas.microsoft.com/office/drawing/2014/main" id="{E8E6D613-3A4C-40A3-BF26-AB0681ED9A3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5400121" y="1565734"/>
              <a:ext cx="720000" cy="720000"/>
            </a:xfrm>
            <a:prstGeom prst="rect">
              <a:avLst/>
            </a:prstGeom>
          </p:spPr>
        </p:pic>
        <p:sp>
          <p:nvSpPr>
            <p:cNvPr id="77" name="Rectangle: Rounded Corners 76">
              <a:extLst>
                <a:ext uri="{FF2B5EF4-FFF2-40B4-BE49-F238E27FC236}">
                  <a16:creationId xmlns:a16="http://schemas.microsoft.com/office/drawing/2014/main" id="{6C111ADE-C382-4BBB-8602-B4CCE22CB0B0}"/>
                </a:ext>
              </a:extLst>
            </p:cNvPr>
            <p:cNvSpPr/>
            <p:nvPr/>
          </p:nvSpPr>
          <p:spPr>
            <a:xfrm>
              <a:off x="6854601"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8" name="Graphic 77" descr="Parent and Child">
              <a:extLst>
                <a:ext uri="{FF2B5EF4-FFF2-40B4-BE49-F238E27FC236}">
                  <a16:creationId xmlns:a16="http://schemas.microsoft.com/office/drawing/2014/main" id="{EA1E0B81-B910-49D1-BB3E-1CF9532B9215}"/>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6873672" y="1556112"/>
              <a:ext cx="720000" cy="720000"/>
            </a:xfrm>
            <a:prstGeom prst="rect">
              <a:avLst/>
            </a:prstGeom>
          </p:spPr>
        </p:pic>
        <p:sp>
          <p:nvSpPr>
            <p:cNvPr id="80" name="Rectangle: Rounded Corners 79">
              <a:extLst>
                <a:ext uri="{FF2B5EF4-FFF2-40B4-BE49-F238E27FC236}">
                  <a16:creationId xmlns:a16="http://schemas.microsoft.com/office/drawing/2014/main" id="{B492AECD-1842-4939-990F-7C63F8B873F7}"/>
                </a:ext>
              </a:extLst>
            </p:cNvPr>
            <p:cNvSpPr/>
            <p:nvPr/>
          </p:nvSpPr>
          <p:spPr>
            <a:xfrm>
              <a:off x="933781" y="1535331"/>
              <a:ext cx="758142" cy="75814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81" name="Graphic 80" descr="Eye">
              <a:extLst>
                <a:ext uri="{FF2B5EF4-FFF2-40B4-BE49-F238E27FC236}">
                  <a16:creationId xmlns:a16="http://schemas.microsoft.com/office/drawing/2014/main" id="{13C9FBCF-360C-46E1-8BAA-D906E2B77613}"/>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962717" y="1567405"/>
              <a:ext cx="720000" cy="720000"/>
            </a:xfrm>
            <a:prstGeom prst="rect">
              <a:avLst/>
            </a:prstGeom>
          </p:spPr>
        </p:pic>
        <p:sp>
          <p:nvSpPr>
            <p:cNvPr id="83" name="Rectangle: Rounded Corners 82">
              <a:extLst>
                <a:ext uri="{FF2B5EF4-FFF2-40B4-BE49-F238E27FC236}">
                  <a16:creationId xmlns:a16="http://schemas.microsoft.com/office/drawing/2014/main" id="{FDC205D4-F6FD-4A8D-A75E-2E37DFCAD0B4}"/>
                </a:ext>
              </a:extLst>
            </p:cNvPr>
            <p:cNvSpPr/>
            <p:nvPr/>
          </p:nvSpPr>
          <p:spPr>
            <a:xfrm>
              <a:off x="2413986"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84" name="Graphic 83" descr="Chat">
              <a:extLst>
                <a:ext uri="{FF2B5EF4-FFF2-40B4-BE49-F238E27FC236}">
                  <a16:creationId xmlns:a16="http://schemas.microsoft.com/office/drawing/2014/main" id="{0146947C-AF2E-4771-B31D-E893C31E1E1E}"/>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tretch>
              <a:fillRect/>
            </a:stretch>
          </p:blipFill>
          <p:spPr>
            <a:xfrm>
              <a:off x="2444893" y="1554402"/>
              <a:ext cx="720000" cy="720000"/>
            </a:xfrm>
            <a:prstGeom prst="rect">
              <a:avLst/>
            </a:prstGeom>
          </p:spPr>
        </p:pic>
        <p:sp>
          <p:nvSpPr>
            <p:cNvPr id="86" name="Rectangle: Rounded Corners 85">
              <a:extLst>
                <a:ext uri="{FF2B5EF4-FFF2-40B4-BE49-F238E27FC236}">
                  <a16:creationId xmlns:a16="http://schemas.microsoft.com/office/drawing/2014/main" id="{90ACD413-3504-4FD5-BDE7-F2B9895F752A}"/>
                </a:ext>
              </a:extLst>
            </p:cNvPr>
            <p:cNvSpPr/>
            <p:nvPr/>
          </p:nvSpPr>
          <p:spPr>
            <a:xfrm>
              <a:off x="3894191"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87" name="Graphic 86" descr="Books">
              <a:extLst>
                <a:ext uri="{FF2B5EF4-FFF2-40B4-BE49-F238E27FC236}">
                  <a16:creationId xmlns:a16="http://schemas.microsoft.com/office/drawing/2014/main" id="{F8D81CD6-8077-4DA6-909D-C050D458134C}"/>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13"/>
                </a:ext>
              </a:extLst>
            </a:blip>
            <a:stretch>
              <a:fillRect/>
            </a:stretch>
          </p:blipFill>
          <p:spPr>
            <a:xfrm>
              <a:off x="3923126" y="1549800"/>
              <a:ext cx="720000" cy="720000"/>
            </a:xfrm>
            <a:prstGeom prst="rect">
              <a:avLst/>
            </a:prstGeom>
          </p:spPr>
        </p:pic>
        <p:sp>
          <p:nvSpPr>
            <p:cNvPr id="89" name="Rectangle: Rounded Corners 88">
              <a:extLst>
                <a:ext uri="{FF2B5EF4-FFF2-40B4-BE49-F238E27FC236}">
                  <a16:creationId xmlns:a16="http://schemas.microsoft.com/office/drawing/2014/main" id="{EE1F8B6E-5C1A-40F6-9B98-77FC1C22D978}"/>
                </a:ext>
              </a:extLst>
            </p:cNvPr>
            <p:cNvSpPr/>
            <p:nvPr/>
          </p:nvSpPr>
          <p:spPr>
            <a:xfrm>
              <a:off x="8334806"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90" name="Graphic 89" descr="Warning">
              <a:extLst>
                <a:ext uri="{FF2B5EF4-FFF2-40B4-BE49-F238E27FC236}">
                  <a16:creationId xmlns:a16="http://schemas.microsoft.com/office/drawing/2014/main" id="{3FE2AADE-6BFB-4E34-A064-7EE6C5C5D595}"/>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 xmlns:asvg="http://schemas.microsoft.com/office/drawing/2016/SVG/main" r:embed="rId15"/>
                </a:ext>
              </a:extLst>
            </a:blip>
            <a:stretch>
              <a:fillRect/>
            </a:stretch>
          </p:blipFill>
          <p:spPr>
            <a:xfrm>
              <a:off x="8359149" y="1527592"/>
              <a:ext cx="720000" cy="720000"/>
            </a:xfrm>
            <a:prstGeom prst="rect">
              <a:avLst/>
            </a:prstGeom>
          </p:spPr>
        </p:pic>
      </p:grpSp>
    </p:spTree>
    <p:extLst>
      <p:ext uri="{BB962C8B-B14F-4D97-AF65-F5344CB8AC3E}">
        <p14:creationId xmlns:p14="http://schemas.microsoft.com/office/powerpoint/2010/main" val="3126885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3 – CREATING A FAMILY SAFETY PLAN</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sp>
        <p:nvSpPr>
          <p:cNvPr id="21" name="TextBox 20">
            <a:extLst>
              <a:ext uri="{FF2B5EF4-FFF2-40B4-BE49-F238E27FC236}">
                <a16:creationId xmlns:a16="http://schemas.microsoft.com/office/drawing/2014/main" id="{0700922A-24AB-422C-8B37-52DDB3BBD219}"/>
              </a:ext>
            </a:extLst>
          </p:cNvPr>
          <p:cNvSpPr txBox="1"/>
          <p:nvPr/>
        </p:nvSpPr>
        <p:spPr>
          <a:xfrm>
            <a:off x="450936" y="3036338"/>
            <a:ext cx="11297367" cy="36933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Open lines of communication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Whether talking with a child, adolescent, or adult, about </a:t>
            </a:r>
            <a:r>
              <a:rPr kumimoji="0" lang="en-US" sz="1800" b="0" i="0" u="none" strike="noStrike" kern="1200" cap="none" spc="0" normalizeH="0" baseline="0" noProof="0" dirty="0" err="1">
                <a:ln>
                  <a:noFill/>
                </a:ln>
                <a:solidFill>
                  <a:srgbClr val="404040"/>
                </a:solidFill>
                <a:effectLst/>
                <a:uLnTx/>
                <a:uFillTx/>
                <a:latin typeface="Leelawadee UI" panose="020B0502040204020203" pitchFamily="34" charset="-34"/>
                <a:ea typeface="+mn-ea"/>
                <a:cs typeface="Leelawadee UI" panose="020B0502040204020203" pitchFamily="34" charset="-34"/>
              </a:rPr>
              <a:t>sexualised</a:t>
            </a: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 </a:t>
            </a:r>
            <a:r>
              <a:rPr kumimoji="0" lang="en-US" sz="1800" b="0" i="0" u="none" strike="noStrike" kern="1200" cap="none" spc="0" normalizeH="0" baseline="0" noProof="0" dirty="0" err="1">
                <a:ln>
                  <a:noFill/>
                </a:ln>
                <a:solidFill>
                  <a:srgbClr val="404040"/>
                </a:solidFill>
                <a:effectLst/>
                <a:uLnTx/>
                <a:uFillTx/>
                <a:latin typeface="Leelawadee UI" panose="020B0502040204020203" pitchFamily="34" charset="-34"/>
                <a:ea typeface="+mn-ea"/>
                <a:cs typeface="Leelawadee UI" panose="020B0502040204020203" pitchFamily="34" charset="-34"/>
              </a:rPr>
              <a:t>behaviours</a:t>
            </a: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 or your concerns, the conversation is just a beginning and not a one-time event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Let everyone in the family know it is OK to ask questions. It is important for adults to set the tone for everyone by talking about the range of healthy sexual </a:t>
            </a:r>
            <a:r>
              <a:rPr kumimoji="0" lang="en-US" sz="1800" b="0" i="0" u="none" strike="noStrike" kern="1200" cap="none" spc="0" normalizeH="0" baseline="0" noProof="0" dirty="0" err="1">
                <a:ln>
                  <a:noFill/>
                </a:ln>
                <a:solidFill>
                  <a:srgbClr val="404040"/>
                </a:solidFill>
                <a:effectLst/>
                <a:uLnTx/>
                <a:uFillTx/>
                <a:latin typeface="Leelawadee UI" panose="020B0502040204020203" pitchFamily="34" charset="-34"/>
                <a:ea typeface="+mn-ea"/>
                <a:cs typeface="Leelawadee UI" panose="020B0502040204020203" pitchFamily="34" charset="-34"/>
              </a:rPr>
              <a:t>behaviours</a:t>
            </a: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 and speaking up about abuse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Use some of our suggested resources at the end of this course, help you start some really important conversations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Make sure everyone knows that it’s OK to talk with you about what may have already happened – that you love them and will help them</a:t>
            </a:r>
          </a:p>
        </p:txBody>
      </p:sp>
      <p:graphicFrame>
        <p:nvGraphicFramePr>
          <p:cNvPr id="22" name="Table 21">
            <a:extLst>
              <a:ext uri="{FF2B5EF4-FFF2-40B4-BE49-F238E27FC236}">
                <a16:creationId xmlns:a16="http://schemas.microsoft.com/office/drawing/2014/main" id="{81655CDC-BA7B-4005-B691-DAFCE0781954}"/>
              </a:ext>
            </a:extLst>
          </p:cNvPr>
          <p:cNvGraphicFramePr>
            <a:graphicFrameLocks noGrp="1"/>
          </p:cNvGraphicFramePr>
          <p:nvPr>
            <p:extLst/>
          </p:nvPr>
        </p:nvGraphicFramePr>
        <p:xfrm>
          <a:off x="916329" y="2426738"/>
          <a:ext cx="10359342" cy="457200"/>
        </p:xfrm>
        <a:graphic>
          <a:graphicData uri="http://schemas.openxmlformats.org/drawingml/2006/table">
            <a:tbl>
              <a:tblPr firstRow="1" bandRow="1">
                <a:tableStyleId>{5C22544A-7EE6-4342-B048-85BDC9FD1C3A}</a:tableStyleId>
              </a:tblPr>
              <a:tblGrid>
                <a:gridCol w="1479906">
                  <a:extLst>
                    <a:ext uri="{9D8B030D-6E8A-4147-A177-3AD203B41FA5}">
                      <a16:colId xmlns:a16="http://schemas.microsoft.com/office/drawing/2014/main" val="3113309362"/>
                    </a:ext>
                  </a:extLst>
                </a:gridCol>
                <a:gridCol w="1479906">
                  <a:extLst>
                    <a:ext uri="{9D8B030D-6E8A-4147-A177-3AD203B41FA5}">
                      <a16:colId xmlns:a16="http://schemas.microsoft.com/office/drawing/2014/main" val="3783271626"/>
                    </a:ext>
                  </a:extLst>
                </a:gridCol>
                <a:gridCol w="1479906">
                  <a:extLst>
                    <a:ext uri="{9D8B030D-6E8A-4147-A177-3AD203B41FA5}">
                      <a16:colId xmlns:a16="http://schemas.microsoft.com/office/drawing/2014/main" val="3140950921"/>
                    </a:ext>
                  </a:extLst>
                </a:gridCol>
                <a:gridCol w="1479906">
                  <a:extLst>
                    <a:ext uri="{9D8B030D-6E8A-4147-A177-3AD203B41FA5}">
                      <a16:colId xmlns:a16="http://schemas.microsoft.com/office/drawing/2014/main" val="634836686"/>
                    </a:ext>
                  </a:extLst>
                </a:gridCol>
                <a:gridCol w="1479906">
                  <a:extLst>
                    <a:ext uri="{9D8B030D-6E8A-4147-A177-3AD203B41FA5}">
                      <a16:colId xmlns:a16="http://schemas.microsoft.com/office/drawing/2014/main" val="2989451209"/>
                    </a:ext>
                  </a:extLst>
                </a:gridCol>
                <a:gridCol w="1479906">
                  <a:extLst>
                    <a:ext uri="{9D8B030D-6E8A-4147-A177-3AD203B41FA5}">
                      <a16:colId xmlns:a16="http://schemas.microsoft.com/office/drawing/2014/main" val="1373501246"/>
                    </a:ext>
                  </a:extLst>
                </a:gridCol>
                <a:gridCol w="1479906">
                  <a:extLst>
                    <a:ext uri="{9D8B030D-6E8A-4147-A177-3AD203B41FA5}">
                      <a16:colId xmlns:a16="http://schemas.microsoft.com/office/drawing/2014/main" val="2510630917"/>
                    </a:ext>
                  </a:extLst>
                </a:gridCol>
              </a:tblGrid>
              <a:tr h="395402">
                <a:tc>
                  <a:txBody>
                    <a:bodyPr/>
                    <a:lstStyle/>
                    <a:p>
                      <a:pPr algn="ctr"/>
                      <a:r>
                        <a:rPr lang="en-US" sz="1200" dirty="0">
                          <a:latin typeface="Leelawadee UI" panose="020B0502040204020203" pitchFamily="34" charset="-34"/>
                          <a:cs typeface="Leelawadee UI" panose="020B0502040204020203" pitchFamily="34" charset="-34"/>
                        </a:rPr>
                        <a:t>Know The Signs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Open Lines of Communication</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tc>
                  <a:txBody>
                    <a:bodyPr/>
                    <a:lstStyle/>
                    <a:p>
                      <a:pPr algn="ctr"/>
                      <a:r>
                        <a:rPr lang="en-US" sz="1200" dirty="0">
                          <a:latin typeface="Leelawadee UI" panose="020B0502040204020203" pitchFamily="34" charset="-34"/>
                          <a:cs typeface="Leelawadee UI" panose="020B0502040204020203" pitchFamily="34" charset="-34"/>
                        </a:rPr>
                        <a:t>Educate Everyone In The Family</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Set Clear Family Boundaries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Get Safe Adults Involved</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Monitor Access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Leelawadee UI" panose="020B0502040204020203" pitchFamily="34" charset="-34"/>
                          <a:cs typeface="Leelawadee UI" panose="020B0502040204020203" pitchFamily="34" charset="-34"/>
                        </a:rPr>
                        <a:t>Seek Help and Advice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613861241"/>
                  </a:ext>
                </a:extLst>
              </a:tr>
            </a:tbl>
          </a:graphicData>
        </a:graphic>
      </p:graphicFrame>
      <p:grpSp>
        <p:nvGrpSpPr>
          <p:cNvPr id="4" name="Group 3">
            <a:extLst>
              <a:ext uri="{FF2B5EF4-FFF2-40B4-BE49-F238E27FC236}">
                <a16:creationId xmlns:a16="http://schemas.microsoft.com/office/drawing/2014/main" id="{D0B58A6A-3EE5-4EA3-A79C-556BD1BAD591}"/>
              </a:ext>
            </a:extLst>
          </p:cNvPr>
          <p:cNvGrpSpPr/>
          <p:nvPr/>
        </p:nvGrpSpPr>
        <p:grpSpPr>
          <a:xfrm>
            <a:off x="1292383" y="1527592"/>
            <a:ext cx="9607235" cy="765881"/>
            <a:chOff x="933781" y="1527592"/>
            <a:chExt cx="9607235" cy="765881"/>
          </a:xfrm>
        </p:grpSpPr>
        <p:sp>
          <p:nvSpPr>
            <p:cNvPr id="23" name="Rectangle: Rounded Corners 22">
              <a:extLst>
                <a:ext uri="{FF2B5EF4-FFF2-40B4-BE49-F238E27FC236}">
                  <a16:creationId xmlns:a16="http://schemas.microsoft.com/office/drawing/2014/main" id="{DD8C5909-8C47-4C45-A814-DB4B2D17342C}"/>
                </a:ext>
              </a:extLst>
            </p:cNvPr>
            <p:cNvSpPr/>
            <p:nvPr/>
          </p:nvSpPr>
          <p:spPr>
            <a:xfrm>
              <a:off x="9782874"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24" name="Graphic 23" descr="Receiver">
              <a:extLst>
                <a:ext uri="{FF2B5EF4-FFF2-40B4-BE49-F238E27FC236}">
                  <a16:creationId xmlns:a16="http://schemas.microsoft.com/office/drawing/2014/main" id="{9603B4D5-94B1-434F-9B9D-0E02AEA6726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9801212" y="1553669"/>
              <a:ext cx="721466" cy="721466"/>
            </a:xfrm>
            <a:prstGeom prst="rect">
              <a:avLst/>
            </a:prstGeom>
          </p:spPr>
        </p:pic>
        <p:sp>
          <p:nvSpPr>
            <p:cNvPr id="25" name="Rectangle: Rounded Corners 24">
              <a:extLst>
                <a:ext uri="{FF2B5EF4-FFF2-40B4-BE49-F238E27FC236}">
                  <a16:creationId xmlns:a16="http://schemas.microsoft.com/office/drawing/2014/main" id="{BE36722A-FBD4-4B78-BB2E-B1CD96AB657D}"/>
                </a:ext>
              </a:extLst>
            </p:cNvPr>
            <p:cNvSpPr/>
            <p:nvPr/>
          </p:nvSpPr>
          <p:spPr>
            <a:xfrm>
              <a:off x="5374396"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26" name="Graphic 25" descr="Raised Hand">
              <a:extLst>
                <a:ext uri="{FF2B5EF4-FFF2-40B4-BE49-F238E27FC236}">
                  <a16:creationId xmlns:a16="http://schemas.microsoft.com/office/drawing/2014/main" id="{8E50ABFE-BE6E-4370-9672-8CB87BD2CCB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5400121" y="1565734"/>
              <a:ext cx="720000" cy="720000"/>
            </a:xfrm>
            <a:prstGeom prst="rect">
              <a:avLst/>
            </a:prstGeom>
          </p:spPr>
        </p:pic>
        <p:sp>
          <p:nvSpPr>
            <p:cNvPr id="27" name="Rectangle: Rounded Corners 26">
              <a:extLst>
                <a:ext uri="{FF2B5EF4-FFF2-40B4-BE49-F238E27FC236}">
                  <a16:creationId xmlns:a16="http://schemas.microsoft.com/office/drawing/2014/main" id="{8014E9F3-EB5F-47F4-A0BF-52B0CF953CF3}"/>
                </a:ext>
              </a:extLst>
            </p:cNvPr>
            <p:cNvSpPr/>
            <p:nvPr/>
          </p:nvSpPr>
          <p:spPr>
            <a:xfrm>
              <a:off x="6854601"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28" name="Graphic 27" descr="Parent and Child">
              <a:extLst>
                <a:ext uri="{FF2B5EF4-FFF2-40B4-BE49-F238E27FC236}">
                  <a16:creationId xmlns:a16="http://schemas.microsoft.com/office/drawing/2014/main" id="{96A02F29-A531-4CA6-A23F-F77578AED76F}"/>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6873672" y="1556112"/>
              <a:ext cx="720000" cy="720000"/>
            </a:xfrm>
            <a:prstGeom prst="rect">
              <a:avLst/>
            </a:prstGeom>
          </p:spPr>
        </p:pic>
        <p:sp>
          <p:nvSpPr>
            <p:cNvPr id="29" name="Rectangle: Rounded Corners 28">
              <a:extLst>
                <a:ext uri="{FF2B5EF4-FFF2-40B4-BE49-F238E27FC236}">
                  <a16:creationId xmlns:a16="http://schemas.microsoft.com/office/drawing/2014/main" id="{03008A00-E2BC-4E18-B413-71B2CE369AEF}"/>
                </a:ext>
              </a:extLst>
            </p:cNvPr>
            <p:cNvSpPr/>
            <p:nvPr/>
          </p:nvSpPr>
          <p:spPr>
            <a:xfrm>
              <a:off x="933781"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0" name="Graphic 29" descr="Eye">
              <a:extLst>
                <a:ext uri="{FF2B5EF4-FFF2-40B4-BE49-F238E27FC236}">
                  <a16:creationId xmlns:a16="http://schemas.microsoft.com/office/drawing/2014/main" id="{8BC09852-D21A-473F-8B07-C56F72F0780D}"/>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962717" y="1567405"/>
              <a:ext cx="720000" cy="720000"/>
            </a:xfrm>
            <a:prstGeom prst="rect">
              <a:avLst/>
            </a:prstGeom>
          </p:spPr>
        </p:pic>
        <p:sp>
          <p:nvSpPr>
            <p:cNvPr id="31" name="Rectangle: Rounded Corners 30">
              <a:extLst>
                <a:ext uri="{FF2B5EF4-FFF2-40B4-BE49-F238E27FC236}">
                  <a16:creationId xmlns:a16="http://schemas.microsoft.com/office/drawing/2014/main" id="{21CD1CAE-F12F-4219-97A2-E53B5440E030}"/>
                </a:ext>
              </a:extLst>
            </p:cNvPr>
            <p:cNvSpPr/>
            <p:nvPr/>
          </p:nvSpPr>
          <p:spPr>
            <a:xfrm>
              <a:off x="2413986" y="1535331"/>
              <a:ext cx="758142" cy="75814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2" name="Graphic 31" descr="Chat">
              <a:extLst>
                <a:ext uri="{FF2B5EF4-FFF2-40B4-BE49-F238E27FC236}">
                  <a16:creationId xmlns:a16="http://schemas.microsoft.com/office/drawing/2014/main" id="{B91A7D2C-044F-4789-9570-09969BCD4CD1}"/>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tretch>
              <a:fillRect/>
            </a:stretch>
          </p:blipFill>
          <p:spPr>
            <a:xfrm>
              <a:off x="2444893" y="1554402"/>
              <a:ext cx="720000" cy="720000"/>
            </a:xfrm>
            <a:prstGeom prst="rect">
              <a:avLst/>
            </a:prstGeom>
          </p:spPr>
        </p:pic>
        <p:sp>
          <p:nvSpPr>
            <p:cNvPr id="33" name="Rectangle: Rounded Corners 32">
              <a:extLst>
                <a:ext uri="{FF2B5EF4-FFF2-40B4-BE49-F238E27FC236}">
                  <a16:creationId xmlns:a16="http://schemas.microsoft.com/office/drawing/2014/main" id="{7921F7FE-F4F3-42CC-AA85-2BD9C98FD349}"/>
                </a:ext>
              </a:extLst>
            </p:cNvPr>
            <p:cNvSpPr/>
            <p:nvPr/>
          </p:nvSpPr>
          <p:spPr>
            <a:xfrm>
              <a:off x="3894191"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4" name="Graphic 33" descr="Books">
              <a:extLst>
                <a:ext uri="{FF2B5EF4-FFF2-40B4-BE49-F238E27FC236}">
                  <a16:creationId xmlns:a16="http://schemas.microsoft.com/office/drawing/2014/main" id="{0EBCF460-2E29-4627-BC4F-47D8C42333E7}"/>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13"/>
                </a:ext>
              </a:extLst>
            </a:blip>
            <a:stretch>
              <a:fillRect/>
            </a:stretch>
          </p:blipFill>
          <p:spPr>
            <a:xfrm>
              <a:off x="3923126" y="1549800"/>
              <a:ext cx="720000" cy="720000"/>
            </a:xfrm>
            <a:prstGeom prst="rect">
              <a:avLst/>
            </a:prstGeom>
          </p:spPr>
        </p:pic>
        <p:sp>
          <p:nvSpPr>
            <p:cNvPr id="35" name="Rectangle: Rounded Corners 34">
              <a:extLst>
                <a:ext uri="{FF2B5EF4-FFF2-40B4-BE49-F238E27FC236}">
                  <a16:creationId xmlns:a16="http://schemas.microsoft.com/office/drawing/2014/main" id="{FB3612A0-8784-4018-880C-AB5D3A066195}"/>
                </a:ext>
              </a:extLst>
            </p:cNvPr>
            <p:cNvSpPr/>
            <p:nvPr/>
          </p:nvSpPr>
          <p:spPr>
            <a:xfrm>
              <a:off x="8334806"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6" name="Graphic 35" descr="Warning">
              <a:extLst>
                <a:ext uri="{FF2B5EF4-FFF2-40B4-BE49-F238E27FC236}">
                  <a16:creationId xmlns:a16="http://schemas.microsoft.com/office/drawing/2014/main" id="{08182E82-210A-4BAE-AE38-07819E2CE97D}"/>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 xmlns:asvg="http://schemas.microsoft.com/office/drawing/2016/SVG/main" r:embed="rId15"/>
                </a:ext>
              </a:extLst>
            </a:blip>
            <a:stretch>
              <a:fillRect/>
            </a:stretch>
          </p:blipFill>
          <p:spPr>
            <a:xfrm>
              <a:off x="8359149" y="1527592"/>
              <a:ext cx="720000" cy="720000"/>
            </a:xfrm>
            <a:prstGeom prst="rect">
              <a:avLst/>
            </a:prstGeom>
          </p:spPr>
        </p:pic>
      </p:grpSp>
    </p:spTree>
    <p:extLst>
      <p:ext uri="{BB962C8B-B14F-4D97-AF65-F5344CB8AC3E}">
        <p14:creationId xmlns:p14="http://schemas.microsoft.com/office/powerpoint/2010/main" val="2768448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3 – CREATING A FAMILY SAFETY PLAN</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sp>
        <p:nvSpPr>
          <p:cNvPr id="21" name="TextBox 20">
            <a:extLst>
              <a:ext uri="{FF2B5EF4-FFF2-40B4-BE49-F238E27FC236}">
                <a16:creationId xmlns:a16="http://schemas.microsoft.com/office/drawing/2014/main" id="{0700922A-24AB-422C-8B37-52DDB3BBD219}"/>
              </a:ext>
            </a:extLst>
          </p:cNvPr>
          <p:cNvSpPr txBox="1"/>
          <p:nvPr/>
        </p:nvSpPr>
        <p:spPr>
          <a:xfrm>
            <a:off x="450936" y="3036338"/>
            <a:ext cx="11204769"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Educate everyone in the family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Understand healthy sexual development in children as well as the sexual </a:t>
            </a:r>
            <a:r>
              <a:rPr kumimoji="0" lang="en-US" sz="1800" b="0" i="0" u="none" strike="noStrike" kern="1200" cap="none" spc="0" normalizeH="0" baseline="0" noProof="0" dirty="0" err="1">
                <a:ln>
                  <a:noFill/>
                </a:ln>
                <a:solidFill>
                  <a:srgbClr val="404040"/>
                </a:solidFill>
                <a:effectLst/>
                <a:uLnTx/>
                <a:uFillTx/>
                <a:latin typeface="Leelawadee UI" panose="020B0502040204020203" pitchFamily="34" charset="-34"/>
                <a:ea typeface="+mn-ea"/>
                <a:cs typeface="Leelawadee UI" panose="020B0502040204020203" pitchFamily="34" charset="-34"/>
              </a:rPr>
              <a:t>behaviours</a:t>
            </a: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 that may be of concern to you as a parent/</a:t>
            </a:r>
            <a:r>
              <a:rPr kumimoji="0" lang="en-US" sz="1800" b="0" i="0" u="none" strike="noStrike" kern="1200" cap="none" spc="0" normalizeH="0" baseline="0" noProof="0" dirty="0" err="1">
                <a:ln>
                  <a:noFill/>
                </a:ln>
                <a:solidFill>
                  <a:srgbClr val="404040"/>
                </a:solidFill>
                <a:effectLst/>
                <a:uLnTx/>
                <a:uFillTx/>
                <a:latin typeface="Leelawadee UI" panose="020B0502040204020203" pitchFamily="34" charset="-34"/>
                <a:ea typeface="+mn-ea"/>
                <a:cs typeface="Leelawadee UI" panose="020B0502040204020203" pitchFamily="34" charset="-34"/>
              </a:rPr>
              <a:t>carer</a:t>
            </a:r>
            <a:endPar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Learn the warning signs of a child who may have been hurt by sexual abuse as well as the warning signs in an adult, adolescent or child who may be touching a child in a sexual way. Your concerns may be about non-touching </a:t>
            </a:r>
            <a:r>
              <a:rPr kumimoji="0" lang="en-US" sz="1800" b="0" i="0" u="none" strike="noStrike" kern="1200" cap="none" spc="0" normalizeH="0" baseline="0" noProof="0" dirty="0" err="1">
                <a:ln>
                  <a:noFill/>
                </a:ln>
                <a:solidFill>
                  <a:srgbClr val="404040"/>
                </a:solidFill>
                <a:effectLst/>
                <a:uLnTx/>
                <a:uFillTx/>
                <a:latin typeface="Leelawadee UI" panose="020B0502040204020203" pitchFamily="34" charset="-34"/>
                <a:ea typeface="+mn-ea"/>
                <a:cs typeface="Leelawadee UI" panose="020B0502040204020203" pitchFamily="34" charset="-34"/>
              </a:rPr>
              <a:t>behaviours</a:t>
            </a: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 as well (e.g. showing pornography to a child)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Teach children the proper names for body parts and what to do if someone tries to touch them in a sexual way. Remember to let young children know that no one has the right to touch their private parts (unless for medical reasons) and that they should not touch anyone else’s private parts</a:t>
            </a:r>
          </a:p>
        </p:txBody>
      </p:sp>
      <p:graphicFrame>
        <p:nvGraphicFramePr>
          <p:cNvPr id="22" name="Table 21">
            <a:extLst>
              <a:ext uri="{FF2B5EF4-FFF2-40B4-BE49-F238E27FC236}">
                <a16:creationId xmlns:a16="http://schemas.microsoft.com/office/drawing/2014/main" id="{71332112-E08D-4709-9FBB-3E607F60A641}"/>
              </a:ext>
            </a:extLst>
          </p:cNvPr>
          <p:cNvGraphicFramePr>
            <a:graphicFrameLocks noGrp="1"/>
          </p:cNvGraphicFramePr>
          <p:nvPr>
            <p:extLst/>
          </p:nvPr>
        </p:nvGraphicFramePr>
        <p:xfrm>
          <a:off x="916329" y="2426738"/>
          <a:ext cx="10359342" cy="457200"/>
        </p:xfrm>
        <a:graphic>
          <a:graphicData uri="http://schemas.openxmlformats.org/drawingml/2006/table">
            <a:tbl>
              <a:tblPr firstRow="1" bandRow="1">
                <a:tableStyleId>{5C22544A-7EE6-4342-B048-85BDC9FD1C3A}</a:tableStyleId>
              </a:tblPr>
              <a:tblGrid>
                <a:gridCol w="1479906">
                  <a:extLst>
                    <a:ext uri="{9D8B030D-6E8A-4147-A177-3AD203B41FA5}">
                      <a16:colId xmlns:a16="http://schemas.microsoft.com/office/drawing/2014/main" val="3113309362"/>
                    </a:ext>
                  </a:extLst>
                </a:gridCol>
                <a:gridCol w="1479906">
                  <a:extLst>
                    <a:ext uri="{9D8B030D-6E8A-4147-A177-3AD203B41FA5}">
                      <a16:colId xmlns:a16="http://schemas.microsoft.com/office/drawing/2014/main" val="3783271626"/>
                    </a:ext>
                  </a:extLst>
                </a:gridCol>
                <a:gridCol w="1479906">
                  <a:extLst>
                    <a:ext uri="{9D8B030D-6E8A-4147-A177-3AD203B41FA5}">
                      <a16:colId xmlns:a16="http://schemas.microsoft.com/office/drawing/2014/main" val="3140950921"/>
                    </a:ext>
                  </a:extLst>
                </a:gridCol>
                <a:gridCol w="1479906">
                  <a:extLst>
                    <a:ext uri="{9D8B030D-6E8A-4147-A177-3AD203B41FA5}">
                      <a16:colId xmlns:a16="http://schemas.microsoft.com/office/drawing/2014/main" val="634836686"/>
                    </a:ext>
                  </a:extLst>
                </a:gridCol>
                <a:gridCol w="1479906">
                  <a:extLst>
                    <a:ext uri="{9D8B030D-6E8A-4147-A177-3AD203B41FA5}">
                      <a16:colId xmlns:a16="http://schemas.microsoft.com/office/drawing/2014/main" val="2989451209"/>
                    </a:ext>
                  </a:extLst>
                </a:gridCol>
                <a:gridCol w="1479906">
                  <a:extLst>
                    <a:ext uri="{9D8B030D-6E8A-4147-A177-3AD203B41FA5}">
                      <a16:colId xmlns:a16="http://schemas.microsoft.com/office/drawing/2014/main" val="1373501246"/>
                    </a:ext>
                  </a:extLst>
                </a:gridCol>
                <a:gridCol w="1479906">
                  <a:extLst>
                    <a:ext uri="{9D8B030D-6E8A-4147-A177-3AD203B41FA5}">
                      <a16:colId xmlns:a16="http://schemas.microsoft.com/office/drawing/2014/main" val="2510630917"/>
                    </a:ext>
                  </a:extLst>
                </a:gridCol>
              </a:tblGrid>
              <a:tr h="395402">
                <a:tc>
                  <a:txBody>
                    <a:bodyPr/>
                    <a:lstStyle/>
                    <a:p>
                      <a:pPr algn="ctr"/>
                      <a:r>
                        <a:rPr lang="en-US" sz="1200" dirty="0">
                          <a:latin typeface="Leelawadee UI" panose="020B0502040204020203" pitchFamily="34" charset="-34"/>
                          <a:cs typeface="Leelawadee UI" panose="020B0502040204020203" pitchFamily="34" charset="-34"/>
                        </a:rPr>
                        <a:t>Know The Signs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Open Lines of Communication</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Educate Everyone In The Family</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tc>
                  <a:txBody>
                    <a:bodyPr/>
                    <a:lstStyle/>
                    <a:p>
                      <a:pPr algn="ctr"/>
                      <a:r>
                        <a:rPr lang="en-US" sz="1200" dirty="0">
                          <a:latin typeface="Leelawadee UI" panose="020B0502040204020203" pitchFamily="34" charset="-34"/>
                          <a:cs typeface="Leelawadee UI" panose="020B0502040204020203" pitchFamily="34" charset="-34"/>
                        </a:rPr>
                        <a:t>Set Clear Family Boundaries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Get Safe Adults Involved</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Monitor Access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Leelawadee UI" panose="020B0502040204020203" pitchFamily="34" charset="-34"/>
                          <a:cs typeface="Leelawadee UI" panose="020B0502040204020203" pitchFamily="34" charset="-34"/>
                        </a:rPr>
                        <a:t>Seek Help and Advice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613861241"/>
                  </a:ext>
                </a:extLst>
              </a:tr>
            </a:tbl>
          </a:graphicData>
        </a:graphic>
      </p:graphicFrame>
      <p:grpSp>
        <p:nvGrpSpPr>
          <p:cNvPr id="4" name="Group 3">
            <a:extLst>
              <a:ext uri="{FF2B5EF4-FFF2-40B4-BE49-F238E27FC236}">
                <a16:creationId xmlns:a16="http://schemas.microsoft.com/office/drawing/2014/main" id="{007D8585-E1CA-44B8-8181-F6C79AD83469}"/>
              </a:ext>
            </a:extLst>
          </p:cNvPr>
          <p:cNvGrpSpPr/>
          <p:nvPr/>
        </p:nvGrpSpPr>
        <p:grpSpPr>
          <a:xfrm>
            <a:off x="1292383" y="1527592"/>
            <a:ext cx="9607235" cy="765881"/>
            <a:chOff x="933781" y="1527592"/>
            <a:chExt cx="9607235" cy="765881"/>
          </a:xfrm>
        </p:grpSpPr>
        <p:sp>
          <p:nvSpPr>
            <p:cNvPr id="23" name="Rectangle: Rounded Corners 22">
              <a:extLst>
                <a:ext uri="{FF2B5EF4-FFF2-40B4-BE49-F238E27FC236}">
                  <a16:creationId xmlns:a16="http://schemas.microsoft.com/office/drawing/2014/main" id="{2355B946-55F3-45D6-856A-757A33B82BC6}"/>
                </a:ext>
              </a:extLst>
            </p:cNvPr>
            <p:cNvSpPr/>
            <p:nvPr/>
          </p:nvSpPr>
          <p:spPr>
            <a:xfrm>
              <a:off x="9782874"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24" name="Graphic 23" descr="Receiver">
              <a:extLst>
                <a:ext uri="{FF2B5EF4-FFF2-40B4-BE49-F238E27FC236}">
                  <a16:creationId xmlns:a16="http://schemas.microsoft.com/office/drawing/2014/main" id="{4347A94F-7688-4531-A222-05BF35B3E85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9801212" y="1553669"/>
              <a:ext cx="721466" cy="721466"/>
            </a:xfrm>
            <a:prstGeom prst="rect">
              <a:avLst/>
            </a:prstGeom>
          </p:spPr>
        </p:pic>
        <p:sp>
          <p:nvSpPr>
            <p:cNvPr id="25" name="Rectangle: Rounded Corners 24">
              <a:extLst>
                <a:ext uri="{FF2B5EF4-FFF2-40B4-BE49-F238E27FC236}">
                  <a16:creationId xmlns:a16="http://schemas.microsoft.com/office/drawing/2014/main" id="{3A29E347-7A4A-45BD-8885-571BC6DC5D61}"/>
                </a:ext>
              </a:extLst>
            </p:cNvPr>
            <p:cNvSpPr/>
            <p:nvPr/>
          </p:nvSpPr>
          <p:spPr>
            <a:xfrm>
              <a:off x="5374396"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26" name="Graphic 25" descr="Raised Hand">
              <a:extLst>
                <a:ext uri="{FF2B5EF4-FFF2-40B4-BE49-F238E27FC236}">
                  <a16:creationId xmlns:a16="http://schemas.microsoft.com/office/drawing/2014/main" id="{B804FD61-DA29-4BED-A6D1-54BAD4AB9CC1}"/>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5400121" y="1565734"/>
              <a:ext cx="720000" cy="720000"/>
            </a:xfrm>
            <a:prstGeom prst="rect">
              <a:avLst/>
            </a:prstGeom>
          </p:spPr>
        </p:pic>
        <p:sp>
          <p:nvSpPr>
            <p:cNvPr id="27" name="Rectangle: Rounded Corners 26">
              <a:extLst>
                <a:ext uri="{FF2B5EF4-FFF2-40B4-BE49-F238E27FC236}">
                  <a16:creationId xmlns:a16="http://schemas.microsoft.com/office/drawing/2014/main" id="{13C3EBFE-EC86-4E84-8D8A-FEE01B1DA008}"/>
                </a:ext>
              </a:extLst>
            </p:cNvPr>
            <p:cNvSpPr/>
            <p:nvPr/>
          </p:nvSpPr>
          <p:spPr>
            <a:xfrm>
              <a:off x="6854601"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28" name="Graphic 27" descr="Parent and Child">
              <a:extLst>
                <a:ext uri="{FF2B5EF4-FFF2-40B4-BE49-F238E27FC236}">
                  <a16:creationId xmlns:a16="http://schemas.microsoft.com/office/drawing/2014/main" id="{F6F84634-086D-418C-8537-7C0398711A00}"/>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6873672" y="1556112"/>
              <a:ext cx="720000" cy="720000"/>
            </a:xfrm>
            <a:prstGeom prst="rect">
              <a:avLst/>
            </a:prstGeom>
          </p:spPr>
        </p:pic>
        <p:sp>
          <p:nvSpPr>
            <p:cNvPr id="29" name="Rectangle: Rounded Corners 28">
              <a:extLst>
                <a:ext uri="{FF2B5EF4-FFF2-40B4-BE49-F238E27FC236}">
                  <a16:creationId xmlns:a16="http://schemas.microsoft.com/office/drawing/2014/main" id="{75978548-F420-44D5-8C84-8AE2A22D75EA}"/>
                </a:ext>
              </a:extLst>
            </p:cNvPr>
            <p:cNvSpPr/>
            <p:nvPr/>
          </p:nvSpPr>
          <p:spPr>
            <a:xfrm>
              <a:off x="933781"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0" name="Graphic 29" descr="Eye">
              <a:extLst>
                <a:ext uri="{FF2B5EF4-FFF2-40B4-BE49-F238E27FC236}">
                  <a16:creationId xmlns:a16="http://schemas.microsoft.com/office/drawing/2014/main" id="{15D8721E-6957-429E-935A-B27C2EE79CA7}"/>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962717" y="1567405"/>
              <a:ext cx="720000" cy="720000"/>
            </a:xfrm>
            <a:prstGeom prst="rect">
              <a:avLst/>
            </a:prstGeom>
          </p:spPr>
        </p:pic>
        <p:sp>
          <p:nvSpPr>
            <p:cNvPr id="31" name="Rectangle: Rounded Corners 30">
              <a:extLst>
                <a:ext uri="{FF2B5EF4-FFF2-40B4-BE49-F238E27FC236}">
                  <a16:creationId xmlns:a16="http://schemas.microsoft.com/office/drawing/2014/main" id="{1F4FBE54-43E0-4B12-8CD6-9B58FB94EFAA}"/>
                </a:ext>
              </a:extLst>
            </p:cNvPr>
            <p:cNvSpPr/>
            <p:nvPr/>
          </p:nvSpPr>
          <p:spPr>
            <a:xfrm>
              <a:off x="2413986"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2" name="Graphic 31" descr="Chat">
              <a:extLst>
                <a:ext uri="{FF2B5EF4-FFF2-40B4-BE49-F238E27FC236}">
                  <a16:creationId xmlns:a16="http://schemas.microsoft.com/office/drawing/2014/main" id="{279B218D-A60A-4CA2-885E-A29DD5C82E2E}"/>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tretch>
              <a:fillRect/>
            </a:stretch>
          </p:blipFill>
          <p:spPr>
            <a:xfrm>
              <a:off x="2444893" y="1554402"/>
              <a:ext cx="720000" cy="720000"/>
            </a:xfrm>
            <a:prstGeom prst="rect">
              <a:avLst/>
            </a:prstGeom>
          </p:spPr>
        </p:pic>
        <p:sp>
          <p:nvSpPr>
            <p:cNvPr id="33" name="Rectangle: Rounded Corners 32">
              <a:extLst>
                <a:ext uri="{FF2B5EF4-FFF2-40B4-BE49-F238E27FC236}">
                  <a16:creationId xmlns:a16="http://schemas.microsoft.com/office/drawing/2014/main" id="{C873D46C-26AB-41AA-9D51-13926404324F}"/>
                </a:ext>
              </a:extLst>
            </p:cNvPr>
            <p:cNvSpPr/>
            <p:nvPr/>
          </p:nvSpPr>
          <p:spPr>
            <a:xfrm>
              <a:off x="3894191" y="1535331"/>
              <a:ext cx="758142" cy="75814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4" name="Graphic 33" descr="Books">
              <a:extLst>
                <a:ext uri="{FF2B5EF4-FFF2-40B4-BE49-F238E27FC236}">
                  <a16:creationId xmlns:a16="http://schemas.microsoft.com/office/drawing/2014/main" id="{9C3F4325-2628-40F9-AF58-7C5E47A27EFC}"/>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13"/>
                </a:ext>
              </a:extLst>
            </a:blip>
            <a:stretch>
              <a:fillRect/>
            </a:stretch>
          </p:blipFill>
          <p:spPr>
            <a:xfrm>
              <a:off x="3923126" y="1549800"/>
              <a:ext cx="720000" cy="720000"/>
            </a:xfrm>
            <a:prstGeom prst="rect">
              <a:avLst/>
            </a:prstGeom>
          </p:spPr>
        </p:pic>
        <p:sp>
          <p:nvSpPr>
            <p:cNvPr id="35" name="Rectangle: Rounded Corners 34">
              <a:extLst>
                <a:ext uri="{FF2B5EF4-FFF2-40B4-BE49-F238E27FC236}">
                  <a16:creationId xmlns:a16="http://schemas.microsoft.com/office/drawing/2014/main" id="{510AA489-230F-482C-9F1F-93A6D0443B2E}"/>
                </a:ext>
              </a:extLst>
            </p:cNvPr>
            <p:cNvSpPr/>
            <p:nvPr/>
          </p:nvSpPr>
          <p:spPr>
            <a:xfrm>
              <a:off x="8334806"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6" name="Graphic 35" descr="Warning">
              <a:extLst>
                <a:ext uri="{FF2B5EF4-FFF2-40B4-BE49-F238E27FC236}">
                  <a16:creationId xmlns:a16="http://schemas.microsoft.com/office/drawing/2014/main" id="{9ED3ADEA-9715-440C-AC4B-5B88FDF6CE67}"/>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 xmlns:asvg="http://schemas.microsoft.com/office/drawing/2016/SVG/main" r:embed="rId15"/>
                </a:ext>
              </a:extLst>
            </a:blip>
            <a:stretch>
              <a:fillRect/>
            </a:stretch>
          </p:blipFill>
          <p:spPr>
            <a:xfrm>
              <a:off x="8359149" y="1527592"/>
              <a:ext cx="720000" cy="720000"/>
            </a:xfrm>
            <a:prstGeom prst="rect">
              <a:avLst/>
            </a:prstGeom>
          </p:spPr>
        </p:pic>
      </p:grpSp>
    </p:spTree>
    <p:extLst>
      <p:ext uri="{BB962C8B-B14F-4D97-AF65-F5344CB8AC3E}">
        <p14:creationId xmlns:p14="http://schemas.microsoft.com/office/powerpoint/2010/main" val="4274186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3 – CREATING A FAMILY SAFETY PLAN</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sp>
        <p:nvSpPr>
          <p:cNvPr id="21" name="TextBox 20">
            <a:extLst>
              <a:ext uri="{FF2B5EF4-FFF2-40B4-BE49-F238E27FC236}">
                <a16:creationId xmlns:a16="http://schemas.microsoft.com/office/drawing/2014/main" id="{0700922A-24AB-422C-8B37-52DDB3BBD219}"/>
              </a:ext>
            </a:extLst>
          </p:cNvPr>
          <p:cNvSpPr txBox="1"/>
          <p:nvPr/>
        </p:nvSpPr>
        <p:spPr>
          <a:xfrm>
            <a:off x="450937" y="3036338"/>
            <a:ext cx="11216344" cy="31393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Set clear family boundaries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Talk about and set clear family boundaries with family members and with other adults who spend time around or supervise the children (e.g., if a child does not want to hug or kiss someone hello or goodbye then he or she can shake hands instead).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If a child is not comfortable with a particular adult or older child then you or some other adult must let that person know (e.g., tell him or her that you don’t want your child to sit on his/her lap).</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As a child matures, boundaries within the home may need to change as well (e.g., knock on the door before entering the room of an adolescent).</a:t>
            </a:r>
          </a:p>
        </p:txBody>
      </p:sp>
      <p:graphicFrame>
        <p:nvGraphicFramePr>
          <p:cNvPr id="22" name="Table 21">
            <a:extLst>
              <a:ext uri="{FF2B5EF4-FFF2-40B4-BE49-F238E27FC236}">
                <a16:creationId xmlns:a16="http://schemas.microsoft.com/office/drawing/2014/main" id="{DC46927D-EAB2-41B3-8A20-C5A901DCD789}"/>
              </a:ext>
            </a:extLst>
          </p:cNvPr>
          <p:cNvGraphicFramePr>
            <a:graphicFrameLocks noGrp="1"/>
          </p:cNvGraphicFramePr>
          <p:nvPr>
            <p:extLst/>
          </p:nvPr>
        </p:nvGraphicFramePr>
        <p:xfrm>
          <a:off x="916329" y="2426738"/>
          <a:ext cx="10359342" cy="457200"/>
        </p:xfrm>
        <a:graphic>
          <a:graphicData uri="http://schemas.openxmlformats.org/drawingml/2006/table">
            <a:tbl>
              <a:tblPr firstRow="1" bandRow="1">
                <a:tableStyleId>{5C22544A-7EE6-4342-B048-85BDC9FD1C3A}</a:tableStyleId>
              </a:tblPr>
              <a:tblGrid>
                <a:gridCol w="1479906">
                  <a:extLst>
                    <a:ext uri="{9D8B030D-6E8A-4147-A177-3AD203B41FA5}">
                      <a16:colId xmlns:a16="http://schemas.microsoft.com/office/drawing/2014/main" val="3113309362"/>
                    </a:ext>
                  </a:extLst>
                </a:gridCol>
                <a:gridCol w="1479906">
                  <a:extLst>
                    <a:ext uri="{9D8B030D-6E8A-4147-A177-3AD203B41FA5}">
                      <a16:colId xmlns:a16="http://schemas.microsoft.com/office/drawing/2014/main" val="3783271626"/>
                    </a:ext>
                  </a:extLst>
                </a:gridCol>
                <a:gridCol w="1479906">
                  <a:extLst>
                    <a:ext uri="{9D8B030D-6E8A-4147-A177-3AD203B41FA5}">
                      <a16:colId xmlns:a16="http://schemas.microsoft.com/office/drawing/2014/main" val="3140950921"/>
                    </a:ext>
                  </a:extLst>
                </a:gridCol>
                <a:gridCol w="1479906">
                  <a:extLst>
                    <a:ext uri="{9D8B030D-6E8A-4147-A177-3AD203B41FA5}">
                      <a16:colId xmlns:a16="http://schemas.microsoft.com/office/drawing/2014/main" val="634836686"/>
                    </a:ext>
                  </a:extLst>
                </a:gridCol>
                <a:gridCol w="1479906">
                  <a:extLst>
                    <a:ext uri="{9D8B030D-6E8A-4147-A177-3AD203B41FA5}">
                      <a16:colId xmlns:a16="http://schemas.microsoft.com/office/drawing/2014/main" val="2989451209"/>
                    </a:ext>
                  </a:extLst>
                </a:gridCol>
                <a:gridCol w="1479906">
                  <a:extLst>
                    <a:ext uri="{9D8B030D-6E8A-4147-A177-3AD203B41FA5}">
                      <a16:colId xmlns:a16="http://schemas.microsoft.com/office/drawing/2014/main" val="1373501246"/>
                    </a:ext>
                  </a:extLst>
                </a:gridCol>
                <a:gridCol w="1479906">
                  <a:extLst>
                    <a:ext uri="{9D8B030D-6E8A-4147-A177-3AD203B41FA5}">
                      <a16:colId xmlns:a16="http://schemas.microsoft.com/office/drawing/2014/main" val="2510630917"/>
                    </a:ext>
                  </a:extLst>
                </a:gridCol>
              </a:tblGrid>
              <a:tr h="395402">
                <a:tc>
                  <a:txBody>
                    <a:bodyPr/>
                    <a:lstStyle/>
                    <a:p>
                      <a:pPr algn="ctr"/>
                      <a:r>
                        <a:rPr lang="en-US" sz="1200" dirty="0">
                          <a:latin typeface="Leelawadee UI" panose="020B0502040204020203" pitchFamily="34" charset="-34"/>
                          <a:cs typeface="Leelawadee UI" panose="020B0502040204020203" pitchFamily="34" charset="-34"/>
                        </a:rPr>
                        <a:t>Know The Signs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Open Lines of Communication</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Educate Everyone In The Family</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Set Clear Family Boundaries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tc>
                  <a:txBody>
                    <a:bodyPr/>
                    <a:lstStyle/>
                    <a:p>
                      <a:pPr algn="ctr"/>
                      <a:r>
                        <a:rPr lang="en-US" sz="1200" dirty="0">
                          <a:latin typeface="Leelawadee UI" panose="020B0502040204020203" pitchFamily="34" charset="-34"/>
                          <a:cs typeface="Leelawadee UI" panose="020B0502040204020203" pitchFamily="34" charset="-34"/>
                        </a:rPr>
                        <a:t>Get Safe Adults Involved</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Monitor Access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Leelawadee UI" panose="020B0502040204020203" pitchFamily="34" charset="-34"/>
                          <a:cs typeface="Leelawadee UI" panose="020B0502040204020203" pitchFamily="34" charset="-34"/>
                        </a:rPr>
                        <a:t>Seek Help and Advice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613861241"/>
                  </a:ext>
                </a:extLst>
              </a:tr>
            </a:tbl>
          </a:graphicData>
        </a:graphic>
      </p:graphicFrame>
      <p:grpSp>
        <p:nvGrpSpPr>
          <p:cNvPr id="4" name="Group 3">
            <a:extLst>
              <a:ext uri="{FF2B5EF4-FFF2-40B4-BE49-F238E27FC236}">
                <a16:creationId xmlns:a16="http://schemas.microsoft.com/office/drawing/2014/main" id="{20A99289-D20D-481F-A3B1-BBCC49ED86BB}"/>
              </a:ext>
            </a:extLst>
          </p:cNvPr>
          <p:cNvGrpSpPr/>
          <p:nvPr/>
        </p:nvGrpSpPr>
        <p:grpSpPr>
          <a:xfrm>
            <a:off x="1292383" y="1527592"/>
            <a:ext cx="9607235" cy="765881"/>
            <a:chOff x="933781" y="1527592"/>
            <a:chExt cx="9607235" cy="765881"/>
          </a:xfrm>
        </p:grpSpPr>
        <p:sp>
          <p:nvSpPr>
            <p:cNvPr id="23" name="Rectangle: Rounded Corners 22">
              <a:extLst>
                <a:ext uri="{FF2B5EF4-FFF2-40B4-BE49-F238E27FC236}">
                  <a16:creationId xmlns:a16="http://schemas.microsoft.com/office/drawing/2014/main" id="{9E6D78CB-8730-4170-9AA1-261A982FE355}"/>
                </a:ext>
              </a:extLst>
            </p:cNvPr>
            <p:cNvSpPr/>
            <p:nvPr/>
          </p:nvSpPr>
          <p:spPr>
            <a:xfrm>
              <a:off x="9782874"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24" name="Graphic 23" descr="Receiver">
              <a:extLst>
                <a:ext uri="{FF2B5EF4-FFF2-40B4-BE49-F238E27FC236}">
                  <a16:creationId xmlns:a16="http://schemas.microsoft.com/office/drawing/2014/main" id="{4BAA0B7C-733F-43AE-AB05-EF022783ED4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9801212" y="1553669"/>
              <a:ext cx="721466" cy="721466"/>
            </a:xfrm>
            <a:prstGeom prst="rect">
              <a:avLst/>
            </a:prstGeom>
          </p:spPr>
        </p:pic>
        <p:sp>
          <p:nvSpPr>
            <p:cNvPr id="25" name="Rectangle: Rounded Corners 24">
              <a:extLst>
                <a:ext uri="{FF2B5EF4-FFF2-40B4-BE49-F238E27FC236}">
                  <a16:creationId xmlns:a16="http://schemas.microsoft.com/office/drawing/2014/main" id="{6BBFCFC8-88B5-4E4B-B1E0-57125273E8AD}"/>
                </a:ext>
              </a:extLst>
            </p:cNvPr>
            <p:cNvSpPr/>
            <p:nvPr/>
          </p:nvSpPr>
          <p:spPr>
            <a:xfrm>
              <a:off x="5374396" y="1535331"/>
              <a:ext cx="758142" cy="75814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26" name="Graphic 25" descr="Raised Hand">
              <a:extLst>
                <a:ext uri="{FF2B5EF4-FFF2-40B4-BE49-F238E27FC236}">
                  <a16:creationId xmlns:a16="http://schemas.microsoft.com/office/drawing/2014/main" id="{C92C5F10-9CFD-4270-8D30-E742BAB394E9}"/>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5400121" y="1565734"/>
              <a:ext cx="720000" cy="720000"/>
            </a:xfrm>
            <a:prstGeom prst="rect">
              <a:avLst/>
            </a:prstGeom>
          </p:spPr>
        </p:pic>
        <p:sp>
          <p:nvSpPr>
            <p:cNvPr id="27" name="Rectangle: Rounded Corners 26">
              <a:extLst>
                <a:ext uri="{FF2B5EF4-FFF2-40B4-BE49-F238E27FC236}">
                  <a16:creationId xmlns:a16="http://schemas.microsoft.com/office/drawing/2014/main" id="{C9F27613-B55F-4762-A8C9-958C1DC0A87C}"/>
                </a:ext>
              </a:extLst>
            </p:cNvPr>
            <p:cNvSpPr/>
            <p:nvPr/>
          </p:nvSpPr>
          <p:spPr>
            <a:xfrm>
              <a:off x="6854601"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28" name="Graphic 27" descr="Parent and Child">
              <a:extLst>
                <a:ext uri="{FF2B5EF4-FFF2-40B4-BE49-F238E27FC236}">
                  <a16:creationId xmlns:a16="http://schemas.microsoft.com/office/drawing/2014/main" id="{80F55081-D36E-4640-9884-E994A58CD8FA}"/>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6873672" y="1556112"/>
              <a:ext cx="720000" cy="720000"/>
            </a:xfrm>
            <a:prstGeom prst="rect">
              <a:avLst/>
            </a:prstGeom>
          </p:spPr>
        </p:pic>
        <p:sp>
          <p:nvSpPr>
            <p:cNvPr id="29" name="Rectangle: Rounded Corners 28">
              <a:extLst>
                <a:ext uri="{FF2B5EF4-FFF2-40B4-BE49-F238E27FC236}">
                  <a16:creationId xmlns:a16="http://schemas.microsoft.com/office/drawing/2014/main" id="{267DEC7C-EAA0-45F4-84F3-AF453EE6F9CE}"/>
                </a:ext>
              </a:extLst>
            </p:cNvPr>
            <p:cNvSpPr/>
            <p:nvPr/>
          </p:nvSpPr>
          <p:spPr>
            <a:xfrm>
              <a:off x="933781"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0" name="Graphic 29" descr="Eye">
              <a:extLst>
                <a:ext uri="{FF2B5EF4-FFF2-40B4-BE49-F238E27FC236}">
                  <a16:creationId xmlns:a16="http://schemas.microsoft.com/office/drawing/2014/main" id="{0E0FD832-E4CC-4412-ABF6-4C8306D65489}"/>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962717" y="1567405"/>
              <a:ext cx="720000" cy="720000"/>
            </a:xfrm>
            <a:prstGeom prst="rect">
              <a:avLst/>
            </a:prstGeom>
          </p:spPr>
        </p:pic>
        <p:sp>
          <p:nvSpPr>
            <p:cNvPr id="31" name="Rectangle: Rounded Corners 30">
              <a:extLst>
                <a:ext uri="{FF2B5EF4-FFF2-40B4-BE49-F238E27FC236}">
                  <a16:creationId xmlns:a16="http://schemas.microsoft.com/office/drawing/2014/main" id="{DDB33BA8-42F9-4576-AF67-557229156F0E}"/>
                </a:ext>
              </a:extLst>
            </p:cNvPr>
            <p:cNvSpPr/>
            <p:nvPr/>
          </p:nvSpPr>
          <p:spPr>
            <a:xfrm>
              <a:off x="2413986"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2" name="Graphic 31" descr="Chat">
              <a:extLst>
                <a:ext uri="{FF2B5EF4-FFF2-40B4-BE49-F238E27FC236}">
                  <a16:creationId xmlns:a16="http://schemas.microsoft.com/office/drawing/2014/main" id="{42F486D3-B611-4B3D-B0A1-9DBB5683B9C0}"/>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tretch>
              <a:fillRect/>
            </a:stretch>
          </p:blipFill>
          <p:spPr>
            <a:xfrm>
              <a:off x="2444893" y="1554402"/>
              <a:ext cx="720000" cy="720000"/>
            </a:xfrm>
            <a:prstGeom prst="rect">
              <a:avLst/>
            </a:prstGeom>
          </p:spPr>
        </p:pic>
        <p:sp>
          <p:nvSpPr>
            <p:cNvPr id="33" name="Rectangle: Rounded Corners 32">
              <a:extLst>
                <a:ext uri="{FF2B5EF4-FFF2-40B4-BE49-F238E27FC236}">
                  <a16:creationId xmlns:a16="http://schemas.microsoft.com/office/drawing/2014/main" id="{1E9B3F1C-5080-48A1-A45B-A346A50A016E}"/>
                </a:ext>
              </a:extLst>
            </p:cNvPr>
            <p:cNvSpPr/>
            <p:nvPr/>
          </p:nvSpPr>
          <p:spPr>
            <a:xfrm>
              <a:off x="3894191"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4" name="Graphic 33" descr="Books">
              <a:extLst>
                <a:ext uri="{FF2B5EF4-FFF2-40B4-BE49-F238E27FC236}">
                  <a16:creationId xmlns:a16="http://schemas.microsoft.com/office/drawing/2014/main" id="{F18581DD-7C47-4490-B5E8-0B5FDC6C42C4}"/>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13"/>
                </a:ext>
              </a:extLst>
            </a:blip>
            <a:stretch>
              <a:fillRect/>
            </a:stretch>
          </p:blipFill>
          <p:spPr>
            <a:xfrm>
              <a:off x="3923126" y="1549800"/>
              <a:ext cx="720000" cy="720000"/>
            </a:xfrm>
            <a:prstGeom prst="rect">
              <a:avLst/>
            </a:prstGeom>
          </p:spPr>
        </p:pic>
        <p:sp>
          <p:nvSpPr>
            <p:cNvPr id="35" name="Rectangle: Rounded Corners 34">
              <a:extLst>
                <a:ext uri="{FF2B5EF4-FFF2-40B4-BE49-F238E27FC236}">
                  <a16:creationId xmlns:a16="http://schemas.microsoft.com/office/drawing/2014/main" id="{96D10408-4D8E-4314-80D2-A5C91A51AB05}"/>
                </a:ext>
              </a:extLst>
            </p:cNvPr>
            <p:cNvSpPr/>
            <p:nvPr/>
          </p:nvSpPr>
          <p:spPr>
            <a:xfrm>
              <a:off x="8334806"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6" name="Graphic 35" descr="Warning">
              <a:extLst>
                <a:ext uri="{FF2B5EF4-FFF2-40B4-BE49-F238E27FC236}">
                  <a16:creationId xmlns:a16="http://schemas.microsoft.com/office/drawing/2014/main" id="{F08D1161-F24C-4919-90B6-4B3B308CF777}"/>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 xmlns:asvg="http://schemas.microsoft.com/office/drawing/2016/SVG/main" r:embed="rId15"/>
                </a:ext>
              </a:extLst>
            </a:blip>
            <a:stretch>
              <a:fillRect/>
            </a:stretch>
          </p:blipFill>
          <p:spPr>
            <a:xfrm>
              <a:off x="8359149" y="1527592"/>
              <a:ext cx="720000" cy="720000"/>
            </a:xfrm>
            <a:prstGeom prst="rect">
              <a:avLst/>
            </a:prstGeom>
          </p:spPr>
        </p:pic>
      </p:grpSp>
    </p:spTree>
    <p:extLst>
      <p:ext uri="{BB962C8B-B14F-4D97-AF65-F5344CB8AC3E}">
        <p14:creationId xmlns:p14="http://schemas.microsoft.com/office/powerpoint/2010/main" val="26518739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3 – CREATING A FAMILY SAFETY PLAN</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sp>
        <p:nvSpPr>
          <p:cNvPr id="21" name="TextBox 20">
            <a:extLst>
              <a:ext uri="{FF2B5EF4-FFF2-40B4-BE49-F238E27FC236}">
                <a16:creationId xmlns:a16="http://schemas.microsoft.com/office/drawing/2014/main" id="{0700922A-24AB-422C-8B37-52DDB3BBD219}"/>
              </a:ext>
            </a:extLst>
          </p:cNvPr>
          <p:cNvSpPr txBox="1"/>
          <p:nvPr/>
        </p:nvSpPr>
        <p:spPr>
          <a:xfrm>
            <a:off x="450936" y="3036338"/>
            <a:ext cx="11262643" cy="31393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Get safe adults involved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Be sure that no one in your family is isolated. Identify one or more support people for every member of the family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Research shows that one of the key factors in a child’s resilience (ability to bounce back after stressful events) is that he/she had someone to talk with and confide in. Be a safe, responsible and consistent resource person for a child or adolescent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If someone is “too good to be true” then ask more questions – this friend or family member may not be a safe person for your child. Sadly, unconditional trust cannot protect children from harm</a:t>
            </a:r>
          </a:p>
        </p:txBody>
      </p:sp>
      <p:graphicFrame>
        <p:nvGraphicFramePr>
          <p:cNvPr id="22" name="Table 21">
            <a:extLst>
              <a:ext uri="{FF2B5EF4-FFF2-40B4-BE49-F238E27FC236}">
                <a16:creationId xmlns:a16="http://schemas.microsoft.com/office/drawing/2014/main" id="{D2247481-108D-463B-BD4B-CAA4ABDC103E}"/>
              </a:ext>
            </a:extLst>
          </p:cNvPr>
          <p:cNvGraphicFramePr>
            <a:graphicFrameLocks noGrp="1"/>
          </p:cNvGraphicFramePr>
          <p:nvPr>
            <p:extLst/>
          </p:nvPr>
        </p:nvGraphicFramePr>
        <p:xfrm>
          <a:off x="916329" y="2426738"/>
          <a:ext cx="10359342" cy="457200"/>
        </p:xfrm>
        <a:graphic>
          <a:graphicData uri="http://schemas.openxmlformats.org/drawingml/2006/table">
            <a:tbl>
              <a:tblPr firstRow="1" bandRow="1">
                <a:tableStyleId>{5C22544A-7EE6-4342-B048-85BDC9FD1C3A}</a:tableStyleId>
              </a:tblPr>
              <a:tblGrid>
                <a:gridCol w="1479906">
                  <a:extLst>
                    <a:ext uri="{9D8B030D-6E8A-4147-A177-3AD203B41FA5}">
                      <a16:colId xmlns:a16="http://schemas.microsoft.com/office/drawing/2014/main" val="3113309362"/>
                    </a:ext>
                  </a:extLst>
                </a:gridCol>
                <a:gridCol w="1479906">
                  <a:extLst>
                    <a:ext uri="{9D8B030D-6E8A-4147-A177-3AD203B41FA5}">
                      <a16:colId xmlns:a16="http://schemas.microsoft.com/office/drawing/2014/main" val="3783271626"/>
                    </a:ext>
                  </a:extLst>
                </a:gridCol>
                <a:gridCol w="1479906">
                  <a:extLst>
                    <a:ext uri="{9D8B030D-6E8A-4147-A177-3AD203B41FA5}">
                      <a16:colId xmlns:a16="http://schemas.microsoft.com/office/drawing/2014/main" val="3140950921"/>
                    </a:ext>
                  </a:extLst>
                </a:gridCol>
                <a:gridCol w="1479906">
                  <a:extLst>
                    <a:ext uri="{9D8B030D-6E8A-4147-A177-3AD203B41FA5}">
                      <a16:colId xmlns:a16="http://schemas.microsoft.com/office/drawing/2014/main" val="634836686"/>
                    </a:ext>
                  </a:extLst>
                </a:gridCol>
                <a:gridCol w="1479906">
                  <a:extLst>
                    <a:ext uri="{9D8B030D-6E8A-4147-A177-3AD203B41FA5}">
                      <a16:colId xmlns:a16="http://schemas.microsoft.com/office/drawing/2014/main" val="2989451209"/>
                    </a:ext>
                  </a:extLst>
                </a:gridCol>
                <a:gridCol w="1479906">
                  <a:extLst>
                    <a:ext uri="{9D8B030D-6E8A-4147-A177-3AD203B41FA5}">
                      <a16:colId xmlns:a16="http://schemas.microsoft.com/office/drawing/2014/main" val="1373501246"/>
                    </a:ext>
                  </a:extLst>
                </a:gridCol>
                <a:gridCol w="1479906">
                  <a:extLst>
                    <a:ext uri="{9D8B030D-6E8A-4147-A177-3AD203B41FA5}">
                      <a16:colId xmlns:a16="http://schemas.microsoft.com/office/drawing/2014/main" val="2510630917"/>
                    </a:ext>
                  </a:extLst>
                </a:gridCol>
              </a:tblGrid>
              <a:tr h="395402">
                <a:tc>
                  <a:txBody>
                    <a:bodyPr/>
                    <a:lstStyle/>
                    <a:p>
                      <a:pPr algn="ctr"/>
                      <a:r>
                        <a:rPr lang="en-US" sz="1200" dirty="0">
                          <a:latin typeface="Leelawadee UI" panose="020B0502040204020203" pitchFamily="34" charset="-34"/>
                          <a:cs typeface="Leelawadee UI" panose="020B0502040204020203" pitchFamily="34" charset="-34"/>
                        </a:rPr>
                        <a:t>Know The Signs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Open Lines of Communication</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Educate Everyone In The Family</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Set Clear Family Boundaries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Get Safe Adults Involved</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tc>
                  <a:txBody>
                    <a:bodyPr/>
                    <a:lstStyle/>
                    <a:p>
                      <a:pPr algn="ctr"/>
                      <a:r>
                        <a:rPr lang="en-US" sz="1200" dirty="0">
                          <a:latin typeface="Leelawadee UI" panose="020B0502040204020203" pitchFamily="34" charset="-34"/>
                          <a:cs typeface="Leelawadee UI" panose="020B0502040204020203" pitchFamily="34" charset="-34"/>
                        </a:rPr>
                        <a:t>Monitor Access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Leelawadee UI" panose="020B0502040204020203" pitchFamily="34" charset="-34"/>
                          <a:cs typeface="Leelawadee UI" panose="020B0502040204020203" pitchFamily="34" charset="-34"/>
                        </a:rPr>
                        <a:t>Seek Help and Advice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613861241"/>
                  </a:ext>
                </a:extLst>
              </a:tr>
            </a:tbl>
          </a:graphicData>
        </a:graphic>
      </p:graphicFrame>
      <p:grpSp>
        <p:nvGrpSpPr>
          <p:cNvPr id="4" name="Group 3">
            <a:extLst>
              <a:ext uri="{FF2B5EF4-FFF2-40B4-BE49-F238E27FC236}">
                <a16:creationId xmlns:a16="http://schemas.microsoft.com/office/drawing/2014/main" id="{D78C99E7-10D1-452C-AA4F-AD6BF30B5ED9}"/>
              </a:ext>
            </a:extLst>
          </p:cNvPr>
          <p:cNvGrpSpPr/>
          <p:nvPr/>
        </p:nvGrpSpPr>
        <p:grpSpPr>
          <a:xfrm>
            <a:off x="1292383" y="1527592"/>
            <a:ext cx="9607235" cy="765881"/>
            <a:chOff x="933781" y="1527592"/>
            <a:chExt cx="9607235" cy="765881"/>
          </a:xfrm>
        </p:grpSpPr>
        <p:sp>
          <p:nvSpPr>
            <p:cNvPr id="23" name="Rectangle: Rounded Corners 22">
              <a:extLst>
                <a:ext uri="{FF2B5EF4-FFF2-40B4-BE49-F238E27FC236}">
                  <a16:creationId xmlns:a16="http://schemas.microsoft.com/office/drawing/2014/main" id="{ED6D1ED6-0CAB-4835-ADC0-8EC96DB89E77}"/>
                </a:ext>
              </a:extLst>
            </p:cNvPr>
            <p:cNvSpPr/>
            <p:nvPr/>
          </p:nvSpPr>
          <p:spPr>
            <a:xfrm>
              <a:off x="9782874"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24" name="Graphic 23" descr="Receiver">
              <a:extLst>
                <a:ext uri="{FF2B5EF4-FFF2-40B4-BE49-F238E27FC236}">
                  <a16:creationId xmlns:a16="http://schemas.microsoft.com/office/drawing/2014/main" id="{4E8F89B4-38B7-4749-A029-E4299E67464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9801212" y="1553669"/>
              <a:ext cx="721466" cy="721466"/>
            </a:xfrm>
            <a:prstGeom prst="rect">
              <a:avLst/>
            </a:prstGeom>
          </p:spPr>
        </p:pic>
        <p:sp>
          <p:nvSpPr>
            <p:cNvPr id="25" name="Rectangle: Rounded Corners 24">
              <a:extLst>
                <a:ext uri="{FF2B5EF4-FFF2-40B4-BE49-F238E27FC236}">
                  <a16:creationId xmlns:a16="http://schemas.microsoft.com/office/drawing/2014/main" id="{B58EC909-E8B1-44C6-B302-C07736AA22D4}"/>
                </a:ext>
              </a:extLst>
            </p:cNvPr>
            <p:cNvSpPr/>
            <p:nvPr/>
          </p:nvSpPr>
          <p:spPr>
            <a:xfrm>
              <a:off x="5374396"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26" name="Graphic 25" descr="Raised Hand">
              <a:extLst>
                <a:ext uri="{FF2B5EF4-FFF2-40B4-BE49-F238E27FC236}">
                  <a16:creationId xmlns:a16="http://schemas.microsoft.com/office/drawing/2014/main" id="{B86EB37B-C47B-40AC-B4D6-3638C9403606}"/>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5400121" y="1565734"/>
              <a:ext cx="720000" cy="720000"/>
            </a:xfrm>
            <a:prstGeom prst="rect">
              <a:avLst/>
            </a:prstGeom>
          </p:spPr>
        </p:pic>
        <p:sp>
          <p:nvSpPr>
            <p:cNvPr id="27" name="Rectangle: Rounded Corners 26">
              <a:extLst>
                <a:ext uri="{FF2B5EF4-FFF2-40B4-BE49-F238E27FC236}">
                  <a16:creationId xmlns:a16="http://schemas.microsoft.com/office/drawing/2014/main" id="{23E1571F-6A31-4CC8-B738-8231BF22E5CC}"/>
                </a:ext>
              </a:extLst>
            </p:cNvPr>
            <p:cNvSpPr/>
            <p:nvPr/>
          </p:nvSpPr>
          <p:spPr>
            <a:xfrm>
              <a:off x="6854601" y="1535331"/>
              <a:ext cx="758142" cy="75814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28" name="Graphic 27" descr="Parent and Child">
              <a:extLst>
                <a:ext uri="{FF2B5EF4-FFF2-40B4-BE49-F238E27FC236}">
                  <a16:creationId xmlns:a16="http://schemas.microsoft.com/office/drawing/2014/main" id="{7010A9DC-0A8E-4C78-833A-3AF4C4F16BE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6873672" y="1556112"/>
              <a:ext cx="720000" cy="720000"/>
            </a:xfrm>
            <a:prstGeom prst="rect">
              <a:avLst/>
            </a:prstGeom>
          </p:spPr>
        </p:pic>
        <p:sp>
          <p:nvSpPr>
            <p:cNvPr id="29" name="Rectangle: Rounded Corners 28">
              <a:extLst>
                <a:ext uri="{FF2B5EF4-FFF2-40B4-BE49-F238E27FC236}">
                  <a16:creationId xmlns:a16="http://schemas.microsoft.com/office/drawing/2014/main" id="{80320491-DD7A-4322-9E15-243D86909106}"/>
                </a:ext>
              </a:extLst>
            </p:cNvPr>
            <p:cNvSpPr/>
            <p:nvPr/>
          </p:nvSpPr>
          <p:spPr>
            <a:xfrm>
              <a:off x="933781"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0" name="Graphic 29" descr="Eye">
              <a:extLst>
                <a:ext uri="{FF2B5EF4-FFF2-40B4-BE49-F238E27FC236}">
                  <a16:creationId xmlns:a16="http://schemas.microsoft.com/office/drawing/2014/main" id="{D4159161-A5C0-4C06-B203-83D2F59D0A78}"/>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962717" y="1567405"/>
              <a:ext cx="720000" cy="720000"/>
            </a:xfrm>
            <a:prstGeom prst="rect">
              <a:avLst/>
            </a:prstGeom>
          </p:spPr>
        </p:pic>
        <p:sp>
          <p:nvSpPr>
            <p:cNvPr id="31" name="Rectangle: Rounded Corners 30">
              <a:extLst>
                <a:ext uri="{FF2B5EF4-FFF2-40B4-BE49-F238E27FC236}">
                  <a16:creationId xmlns:a16="http://schemas.microsoft.com/office/drawing/2014/main" id="{8AD99F7E-FF03-4ADB-9DB4-1CE550A3B0A8}"/>
                </a:ext>
              </a:extLst>
            </p:cNvPr>
            <p:cNvSpPr/>
            <p:nvPr/>
          </p:nvSpPr>
          <p:spPr>
            <a:xfrm>
              <a:off x="2413986"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2" name="Graphic 31" descr="Chat">
              <a:extLst>
                <a:ext uri="{FF2B5EF4-FFF2-40B4-BE49-F238E27FC236}">
                  <a16:creationId xmlns:a16="http://schemas.microsoft.com/office/drawing/2014/main" id="{AA4173BA-1B9B-47D3-BB0B-26E8300B2FA0}"/>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tretch>
              <a:fillRect/>
            </a:stretch>
          </p:blipFill>
          <p:spPr>
            <a:xfrm>
              <a:off x="2444893" y="1554402"/>
              <a:ext cx="720000" cy="720000"/>
            </a:xfrm>
            <a:prstGeom prst="rect">
              <a:avLst/>
            </a:prstGeom>
          </p:spPr>
        </p:pic>
        <p:sp>
          <p:nvSpPr>
            <p:cNvPr id="33" name="Rectangle: Rounded Corners 32">
              <a:extLst>
                <a:ext uri="{FF2B5EF4-FFF2-40B4-BE49-F238E27FC236}">
                  <a16:creationId xmlns:a16="http://schemas.microsoft.com/office/drawing/2014/main" id="{A609FDA1-0369-445C-B37E-544B020F4B0D}"/>
                </a:ext>
              </a:extLst>
            </p:cNvPr>
            <p:cNvSpPr/>
            <p:nvPr/>
          </p:nvSpPr>
          <p:spPr>
            <a:xfrm>
              <a:off x="3894191"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4" name="Graphic 33" descr="Books">
              <a:extLst>
                <a:ext uri="{FF2B5EF4-FFF2-40B4-BE49-F238E27FC236}">
                  <a16:creationId xmlns:a16="http://schemas.microsoft.com/office/drawing/2014/main" id="{99A0DE36-CAC6-4D90-91EC-D408A3F9F4DA}"/>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13"/>
                </a:ext>
              </a:extLst>
            </a:blip>
            <a:stretch>
              <a:fillRect/>
            </a:stretch>
          </p:blipFill>
          <p:spPr>
            <a:xfrm>
              <a:off x="3923126" y="1549800"/>
              <a:ext cx="720000" cy="720000"/>
            </a:xfrm>
            <a:prstGeom prst="rect">
              <a:avLst/>
            </a:prstGeom>
          </p:spPr>
        </p:pic>
        <p:sp>
          <p:nvSpPr>
            <p:cNvPr id="35" name="Rectangle: Rounded Corners 34">
              <a:extLst>
                <a:ext uri="{FF2B5EF4-FFF2-40B4-BE49-F238E27FC236}">
                  <a16:creationId xmlns:a16="http://schemas.microsoft.com/office/drawing/2014/main" id="{F5DDD66C-27B1-4CA0-A53F-6CDC9570F09F}"/>
                </a:ext>
              </a:extLst>
            </p:cNvPr>
            <p:cNvSpPr/>
            <p:nvPr/>
          </p:nvSpPr>
          <p:spPr>
            <a:xfrm>
              <a:off x="8334806"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6" name="Graphic 35" descr="Warning">
              <a:extLst>
                <a:ext uri="{FF2B5EF4-FFF2-40B4-BE49-F238E27FC236}">
                  <a16:creationId xmlns:a16="http://schemas.microsoft.com/office/drawing/2014/main" id="{328EF289-D01F-4447-9ED7-F26C9299DB46}"/>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 xmlns:asvg="http://schemas.microsoft.com/office/drawing/2016/SVG/main" r:embed="rId15"/>
                </a:ext>
              </a:extLst>
            </a:blip>
            <a:stretch>
              <a:fillRect/>
            </a:stretch>
          </p:blipFill>
          <p:spPr>
            <a:xfrm>
              <a:off x="8359149" y="1527592"/>
              <a:ext cx="720000" cy="720000"/>
            </a:xfrm>
            <a:prstGeom prst="rect">
              <a:avLst/>
            </a:prstGeom>
          </p:spPr>
        </p:pic>
      </p:grpSp>
    </p:spTree>
    <p:extLst>
      <p:ext uri="{BB962C8B-B14F-4D97-AF65-F5344CB8AC3E}">
        <p14:creationId xmlns:p14="http://schemas.microsoft.com/office/powerpoint/2010/main" val="2277434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1 – SIGNS OF ABUSE</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sp>
        <p:nvSpPr>
          <p:cNvPr id="4" name="Rectangle 3">
            <a:extLst>
              <a:ext uri="{FF2B5EF4-FFF2-40B4-BE49-F238E27FC236}">
                <a16:creationId xmlns:a16="http://schemas.microsoft.com/office/drawing/2014/main" id="{92D472B7-7E99-4BFE-BDCC-C7FBD7D6ED33}"/>
              </a:ext>
            </a:extLst>
          </p:cNvPr>
          <p:cNvSpPr/>
          <p:nvPr/>
        </p:nvSpPr>
        <p:spPr>
          <a:xfrm>
            <a:off x="376177" y="1271227"/>
            <a:ext cx="11453150" cy="5755422"/>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Children often show us rather than tell us that something is upsetting them. There may be many reasons for changes in their </a:t>
            </a:r>
            <a:r>
              <a:rPr kumimoji="0" lang="en-US" sz="1600" b="0" i="0" u="none" strike="noStrike" kern="1200" cap="none" spc="0" normalizeH="0" baseline="0" noProof="0" dirty="0" err="1">
                <a:ln>
                  <a:noFill/>
                </a:ln>
                <a:solidFill>
                  <a:srgbClr val="333333"/>
                </a:solidFill>
                <a:effectLst/>
                <a:uLnTx/>
                <a:uFillTx/>
                <a:latin typeface="Leelawadee UI" panose="020B0502040204020203" pitchFamily="34" charset="-34"/>
                <a:ea typeface="+mn-ea"/>
                <a:cs typeface="Leelawadee UI" panose="020B0502040204020203" pitchFamily="34" charset="-34"/>
              </a:rPr>
              <a:t>behaviour</a:t>
            </a: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 but if we notice a combination of worrying signs it may be time to call for help or advice.</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
            </a:r>
            <a:b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br>
            <a:r>
              <a:rPr kumimoji="0" lang="en-US" sz="1600" b="1" i="0" u="none" strike="noStrike" kern="1200" cap="none" spc="0" normalizeH="0" baseline="0" noProof="0" dirty="0">
                <a:ln>
                  <a:noFill/>
                </a:ln>
                <a:solidFill>
                  <a:srgbClr val="954F72"/>
                </a:solidFill>
                <a:effectLst/>
                <a:uLnTx/>
                <a:uFillTx/>
                <a:latin typeface="Leelawadee UI" panose="020B0502040204020203" pitchFamily="34" charset="-34"/>
                <a:ea typeface="+mn-ea"/>
                <a:cs typeface="Leelawadee UI" panose="020B0502040204020203" pitchFamily="34" charset="-34"/>
              </a:rPr>
              <a:t>What to watch out for in children:</a:t>
            </a:r>
            <a:endParaRPr kumimoji="0" lang="en-US" sz="1600" b="0" i="0" u="none" strike="noStrike" kern="1200" cap="none" spc="0" normalizeH="0" baseline="0" noProof="0" dirty="0">
              <a:ln>
                <a:noFill/>
              </a:ln>
              <a:solidFill>
                <a:srgbClr val="954F72"/>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Any one sign doesn't mean that a child was or is being sexually abused, but the presence of several suggests that you should begin to ask questions and consider seeking help. Keep in mind that some of these signs can emerge at other times of stress such as divorce, bereavement or other traumatic events.</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*Note: Physical signs of sexual abuse are rare, however, if you see these signs, take your child to a doctor. Your doctor can help you understand what may be happening and test for sexually transmitted diseases.</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 </a:t>
            </a:r>
          </a:p>
        </p:txBody>
      </p:sp>
      <p:sp>
        <p:nvSpPr>
          <p:cNvPr id="6" name="TextBox 5">
            <a:extLst>
              <a:ext uri="{FF2B5EF4-FFF2-40B4-BE49-F238E27FC236}">
                <a16:creationId xmlns:a16="http://schemas.microsoft.com/office/drawing/2014/main" id="{E5536EAC-D3CE-41F5-B938-0EBA1269F629}"/>
              </a:ext>
            </a:extLst>
          </p:cNvPr>
          <p:cNvSpPr txBox="1"/>
          <p:nvPr/>
        </p:nvSpPr>
        <p:spPr>
          <a:xfrm>
            <a:off x="457200" y="2452534"/>
            <a:ext cx="11267954" cy="2613541"/>
          </a:xfrm>
          <a:prstGeom prst="roundRect">
            <a:avLst>
              <a:gd name="adj" fmla="val 9208"/>
            </a:avLst>
          </a:prstGeom>
          <a:solidFill>
            <a:schemeClr val="accent4">
              <a:lumMod val="20000"/>
              <a:lumOff val="80000"/>
            </a:schemeClr>
          </a:solidFill>
          <a:ln w="12700">
            <a:solidFill>
              <a:schemeClr val="accent4"/>
            </a:solidFill>
          </a:ln>
        </p:spPr>
        <p:txBody>
          <a:bodyPr wrap="square" numCol="3" spcCol="180000" rtlCol="0">
            <a:spAutoFit/>
          </a:bodyPr>
          <a:lstStyle/>
          <a:p>
            <a:pPr marL="285750" marR="0" lvl="0" indent="-2857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Acting out in an inappropriate sexual way with toys or objects</a:t>
            </a:r>
          </a:p>
          <a:p>
            <a:pPr marL="285750" marR="0" lvl="0" indent="-2857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Nightmares, sleeping problems</a:t>
            </a:r>
          </a:p>
          <a:p>
            <a:pPr marL="285750" marR="0" lvl="0" indent="-2857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Becoming withdrawn or very clingy</a:t>
            </a:r>
          </a:p>
          <a:p>
            <a:pPr marL="285750" marR="0" lvl="0" indent="-2857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Becoming unusually secretive</a:t>
            </a:r>
          </a:p>
          <a:p>
            <a:pPr marL="285750" marR="0" lvl="0" indent="-2857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Sudden unexplained personality changes, insecurity or mood swings</a:t>
            </a:r>
          </a:p>
          <a:p>
            <a:pPr marL="285750" marR="0" lvl="0" indent="-2857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Regressing to younger </a:t>
            </a:r>
            <a:r>
              <a:rPr kumimoji="0" lang="en-US" sz="1400" b="0" i="0" u="none" strike="noStrike" kern="1200" cap="none" spc="0" normalizeH="0" baseline="0" noProof="0" dirty="0" err="1">
                <a:ln>
                  <a:noFill/>
                </a:ln>
                <a:solidFill>
                  <a:srgbClr val="333333"/>
                </a:solidFill>
                <a:effectLst/>
                <a:uLnTx/>
                <a:uFillTx/>
                <a:latin typeface="Leelawadee UI" panose="020B0502040204020203" pitchFamily="34" charset="-34"/>
                <a:ea typeface="+mn-ea"/>
                <a:cs typeface="Leelawadee UI" panose="020B0502040204020203" pitchFamily="34" charset="-34"/>
              </a:rPr>
              <a:t>behaviours</a:t>
            </a:r>
            <a:r>
              <a:rPr kumimoji="0" lang="en-US" sz="14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 e.g. bedwetting</a:t>
            </a:r>
          </a:p>
          <a:p>
            <a:pPr marL="285750" marR="0" lvl="0" indent="-2857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Unaccountable fear of particular places or people</a:t>
            </a:r>
          </a:p>
          <a:p>
            <a:pPr marL="285750" marR="0" lvl="0" indent="-2857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Outburst of anger</a:t>
            </a:r>
          </a:p>
          <a:p>
            <a:pPr marL="285750" marR="0" lvl="0" indent="-2857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Changes in eating habits</a:t>
            </a:r>
          </a:p>
          <a:p>
            <a:pPr marL="285750" marR="0" lvl="0" indent="-2857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New adult words for body parts and no obvious source</a:t>
            </a:r>
          </a:p>
          <a:p>
            <a:pPr marL="285750" marR="0" lvl="0" indent="-2857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Talk of a new, older friend and unexplained money or gifts</a:t>
            </a:r>
          </a:p>
          <a:p>
            <a:pPr marL="285750" marR="0" lvl="0" indent="-2857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Running away </a:t>
            </a:r>
          </a:p>
          <a:p>
            <a:pPr marL="285750" marR="0" lvl="0" indent="-2857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Self-harm (cutting, burning or other harmful activities)</a:t>
            </a:r>
          </a:p>
          <a:p>
            <a:pPr marL="285750" marR="0" lvl="0" indent="-2857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Physical signs*, such as, unexplained soreness or bruises around genitals or mouth, sexually transmitted diseases, pregnancy</a:t>
            </a:r>
          </a:p>
          <a:p>
            <a:pPr marL="285750" marR="0" lvl="0" indent="-2857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Not wanting to be alone with a particular child or young person</a:t>
            </a:r>
          </a:p>
        </p:txBody>
      </p:sp>
    </p:spTree>
    <p:extLst>
      <p:ext uri="{BB962C8B-B14F-4D97-AF65-F5344CB8AC3E}">
        <p14:creationId xmlns:p14="http://schemas.microsoft.com/office/powerpoint/2010/main" val="455998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3 – CREATING A FAMILY SAFETY PLAN</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sp>
        <p:nvSpPr>
          <p:cNvPr id="21" name="TextBox 20">
            <a:extLst>
              <a:ext uri="{FF2B5EF4-FFF2-40B4-BE49-F238E27FC236}">
                <a16:creationId xmlns:a16="http://schemas.microsoft.com/office/drawing/2014/main" id="{0700922A-24AB-422C-8B37-52DDB3BBD219}"/>
              </a:ext>
            </a:extLst>
          </p:cNvPr>
          <p:cNvSpPr txBox="1"/>
          <p:nvPr/>
        </p:nvSpPr>
        <p:spPr>
          <a:xfrm>
            <a:off x="450937" y="3036338"/>
            <a:ext cx="1118162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Take sensible precautions with who has access to your children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Be aware of who is paying attention to your children and who their friends are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Don’t ignore any unease you feel about people showing interest in your child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If you are concerned about the </a:t>
            </a:r>
            <a:r>
              <a:rPr kumimoji="0" lang="en-US" sz="1800" b="0" i="0" u="none" strike="noStrike" kern="1200" cap="none" spc="0" normalizeH="0" baseline="0" noProof="0" dirty="0" err="1">
                <a:ln>
                  <a:noFill/>
                </a:ln>
                <a:solidFill>
                  <a:srgbClr val="404040"/>
                </a:solidFill>
                <a:effectLst/>
                <a:uLnTx/>
                <a:uFillTx/>
                <a:latin typeface="Leelawadee UI" panose="020B0502040204020203" pitchFamily="34" charset="-34"/>
                <a:ea typeface="+mn-ea"/>
                <a:cs typeface="Leelawadee UI" panose="020B0502040204020203" pitchFamily="34" charset="-34"/>
              </a:rPr>
              <a:t>sexualised</a:t>
            </a: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 </a:t>
            </a:r>
            <a:r>
              <a:rPr kumimoji="0" lang="en-US" sz="1800" b="0" i="0" u="none" strike="noStrike" kern="1200" cap="none" spc="0" normalizeH="0" baseline="0" noProof="0" dirty="0" err="1">
                <a:ln>
                  <a:noFill/>
                </a:ln>
                <a:solidFill>
                  <a:srgbClr val="404040"/>
                </a:solidFill>
                <a:effectLst/>
                <a:uLnTx/>
                <a:uFillTx/>
                <a:latin typeface="Leelawadee UI" panose="020B0502040204020203" pitchFamily="34" charset="-34"/>
                <a:ea typeface="+mn-ea"/>
                <a:cs typeface="Leelawadee UI" panose="020B0502040204020203" pitchFamily="34" charset="-34"/>
              </a:rPr>
              <a:t>behaviours</a:t>
            </a: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 in a parent, cousin, sibling, friend, or </a:t>
            </a:r>
            <a:r>
              <a:rPr kumimoji="0" lang="en-US" sz="1800" b="0" i="0" u="none" strike="noStrike" kern="1200" cap="none" spc="0" normalizeH="0" baseline="0" noProof="0" dirty="0" err="1">
                <a:ln>
                  <a:noFill/>
                </a:ln>
                <a:solidFill>
                  <a:srgbClr val="404040"/>
                </a:solidFill>
                <a:effectLst/>
                <a:uLnTx/>
                <a:uFillTx/>
                <a:latin typeface="Leelawadee UI" panose="020B0502040204020203" pitchFamily="34" charset="-34"/>
                <a:ea typeface="+mn-ea"/>
                <a:cs typeface="Leelawadee UI" panose="020B0502040204020203" pitchFamily="34" charset="-34"/>
              </a:rPr>
              <a:t>neighbour</a:t>
            </a: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 care enough to talk with them</a:t>
            </a:r>
          </a:p>
        </p:txBody>
      </p:sp>
      <p:graphicFrame>
        <p:nvGraphicFramePr>
          <p:cNvPr id="22" name="Table 21">
            <a:extLst>
              <a:ext uri="{FF2B5EF4-FFF2-40B4-BE49-F238E27FC236}">
                <a16:creationId xmlns:a16="http://schemas.microsoft.com/office/drawing/2014/main" id="{80D7AF37-98D9-48E8-BC79-6836208A1ECC}"/>
              </a:ext>
            </a:extLst>
          </p:cNvPr>
          <p:cNvGraphicFramePr>
            <a:graphicFrameLocks noGrp="1"/>
          </p:cNvGraphicFramePr>
          <p:nvPr>
            <p:extLst/>
          </p:nvPr>
        </p:nvGraphicFramePr>
        <p:xfrm>
          <a:off x="916329" y="2426738"/>
          <a:ext cx="10359342" cy="457200"/>
        </p:xfrm>
        <a:graphic>
          <a:graphicData uri="http://schemas.openxmlformats.org/drawingml/2006/table">
            <a:tbl>
              <a:tblPr firstRow="1" bandRow="1">
                <a:tableStyleId>{5C22544A-7EE6-4342-B048-85BDC9FD1C3A}</a:tableStyleId>
              </a:tblPr>
              <a:tblGrid>
                <a:gridCol w="1479906">
                  <a:extLst>
                    <a:ext uri="{9D8B030D-6E8A-4147-A177-3AD203B41FA5}">
                      <a16:colId xmlns:a16="http://schemas.microsoft.com/office/drawing/2014/main" val="3113309362"/>
                    </a:ext>
                  </a:extLst>
                </a:gridCol>
                <a:gridCol w="1479906">
                  <a:extLst>
                    <a:ext uri="{9D8B030D-6E8A-4147-A177-3AD203B41FA5}">
                      <a16:colId xmlns:a16="http://schemas.microsoft.com/office/drawing/2014/main" val="3783271626"/>
                    </a:ext>
                  </a:extLst>
                </a:gridCol>
                <a:gridCol w="1479906">
                  <a:extLst>
                    <a:ext uri="{9D8B030D-6E8A-4147-A177-3AD203B41FA5}">
                      <a16:colId xmlns:a16="http://schemas.microsoft.com/office/drawing/2014/main" val="3140950921"/>
                    </a:ext>
                  </a:extLst>
                </a:gridCol>
                <a:gridCol w="1479906">
                  <a:extLst>
                    <a:ext uri="{9D8B030D-6E8A-4147-A177-3AD203B41FA5}">
                      <a16:colId xmlns:a16="http://schemas.microsoft.com/office/drawing/2014/main" val="634836686"/>
                    </a:ext>
                  </a:extLst>
                </a:gridCol>
                <a:gridCol w="1479906">
                  <a:extLst>
                    <a:ext uri="{9D8B030D-6E8A-4147-A177-3AD203B41FA5}">
                      <a16:colId xmlns:a16="http://schemas.microsoft.com/office/drawing/2014/main" val="2989451209"/>
                    </a:ext>
                  </a:extLst>
                </a:gridCol>
                <a:gridCol w="1479906">
                  <a:extLst>
                    <a:ext uri="{9D8B030D-6E8A-4147-A177-3AD203B41FA5}">
                      <a16:colId xmlns:a16="http://schemas.microsoft.com/office/drawing/2014/main" val="1373501246"/>
                    </a:ext>
                  </a:extLst>
                </a:gridCol>
                <a:gridCol w="1479906">
                  <a:extLst>
                    <a:ext uri="{9D8B030D-6E8A-4147-A177-3AD203B41FA5}">
                      <a16:colId xmlns:a16="http://schemas.microsoft.com/office/drawing/2014/main" val="2510630917"/>
                    </a:ext>
                  </a:extLst>
                </a:gridCol>
              </a:tblGrid>
              <a:tr h="395402">
                <a:tc>
                  <a:txBody>
                    <a:bodyPr/>
                    <a:lstStyle/>
                    <a:p>
                      <a:pPr algn="ctr"/>
                      <a:r>
                        <a:rPr lang="en-US" sz="1200" dirty="0">
                          <a:latin typeface="Leelawadee UI" panose="020B0502040204020203" pitchFamily="34" charset="-34"/>
                          <a:cs typeface="Leelawadee UI" panose="020B0502040204020203" pitchFamily="34" charset="-34"/>
                        </a:rPr>
                        <a:t>Know The Signs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Open Lines of Communication</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Educate Everyone In The Family</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Set Clear Family Boundaries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Get Safe Adults Involved</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Monitor Access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Leelawadee UI" panose="020B0502040204020203" pitchFamily="34" charset="-34"/>
                          <a:cs typeface="Leelawadee UI" panose="020B0502040204020203" pitchFamily="34" charset="-34"/>
                        </a:rPr>
                        <a:t>Seek Help and Advice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613861241"/>
                  </a:ext>
                </a:extLst>
              </a:tr>
            </a:tbl>
          </a:graphicData>
        </a:graphic>
      </p:graphicFrame>
      <p:grpSp>
        <p:nvGrpSpPr>
          <p:cNvPr id="4" name="Group 3">
            <a:extLst>
              <a:ext uri="{FF2B5EF4-FFF2-40B4-BE49-F238E27FC236}">
                <a16:creationId xmlns:a16="http://schemas.microsoft.com/office/drawing/2014/main" id="{F874F19B-6BE2-4DFE-88ED-845D0E8FEE35}"/>
              </a:ext>
            </a:extLst>
          </p:cNvPr>
          <p:cNvGrpSpPr/>
          <p:nvPr/>
        </p:nvGrpSpPr>
        <p:grpSpPr>
          <a:xfrm>
            <a:off x="1292383" y="1527592"/>
            <a:ext cx="9607235" cy="765881"/>
            <a:chOff x="933781" y="1527592"/>
            <a:chExt cx="9607235" cy="765881"/>
          </a:xfrm>
        </p:grpSpPr>
        <p:sp>
          <p:nvSpPr>
            <p:cNvPr id="23" name="Rectangle: Rounded Corners 22">
              <a:extLst>
                <a:ext uri="{FF2B5EF4-FFF2-40B4-BE49-F238E27FC236}">
                  <a16:creationId xmlns:a16="http://schemas.microsoft.com/office/drawing/2014/main" id="{676303B7-48E4-4DFC-A86B-169586F5DD10}"/>
                </a:ext>
              </a:extLst>
            </p:cNvPr>
            <p:cNvSpPr/>
            <p:nvPr/>
          </p:nvSpPr>
          <p:spPr>
            <a:xfrm>
              <a:off x="9782874"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24" name="Graphic 23" descr="Receiver">
              <a:extLst>
                <a:ext uri="{FF2B5EF4-FFF2-40B4-BE49-F238E27FC236}">
                  <a16:creationId xmlns:a16="http://schemas.microsoft.com/office/drawing/2014/main" id="{192E5574-C054-40A4-A165-BE5E01D2FF0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9801212" y="1553669"/>
              <a:ext cx="721466" cy="721466"/>
            </a:xfrm>
            <a:prstGeom prst="rect">
              <a:avLst/>
            </a:prstGeom>
          </p:spPr>
        </p:pic>
        <p:sp>
          <p:nvSpPr>
            <p:cNvPr id="25" name="Rectangle: Rounded Corners 24">
              <a:extLst>
                <a:ext uri="{FF2B5EF4-FFF2-40B4-BE49-F238E27FC236}">
                  <a16:creationId xmlns:a16="http://schemas.microsoft.com/office/drawing/2014/main" id="{5C03D73D-C442-45CB-A026-193F3ACDE56B}"/>
                </a:ext>
              </a:extLst>
            </p:cNvPr>
            <p:cNvSpPr/>
            <p:nvPr/>
          </p:nvSpPr>
          <p:spPr>
            <a:xfrm>
              <a:off x="5374396"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26" name="Graphic 25" descr="Raised Hand">
              <a:extLst>
                <a:ext uri="{FF2B5EF4-FFF2-40B4-BE49-F238E27FC236}">
                  <a16:creationId xmlns:a16="http://schemas.microsoft.com/office/drawing/2014/main" id="{40ACB840-5525-4228-8534-EBEA815CD009}"/>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5400121" y="1565734"/>
              <a:ext cx="720000" cy="720000"/>
            </a:xfrm>
            <a:prstGeom prst="rect">
              <a:avLst/>
            </a:prstGeom>
          </p:spPr>
        </p:pic>
        <p:sp>
          <p:nvSpPr>
            <p:cNvPr id="27" name="Rectangle: Rounded Corners 26">
              <a:extLst>
                <a:ext uri="{FF2B5EF4-FFF2-40B4-BE49-F238E27FC236}">
                  <a16:creationId xmlns:a16="http://schemas.microsoft.com/office/drawing/2014/main" id="{9D899139-39B2-4812-AF51-2197BD45592F}"/>
                </a:ext>
              </a:extLst>
            </p:cNvPr>
            <p:cNvSpPr/>
            <p:nvPr/>
          </p:nvSpPr>
          <p:spPr>
            <a:xfrm>
              <a:off x="6854601"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28" name="Graphic 27" descr="Parent and Child">
              <a:extLst>
                <a:ext uri="{FF2B5EF4-FFF2-40B4-BE49-F238E27FC236}">
                  <a16:creationId xmlns:a16="http://schemas.microsoft.com/office/drawing/2014/main" id="{86B68F49-240F-4E1E-B334-55271FF16BD6}"/>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6873672" y="1556112"/>
              <a:ext cx="720000" cy="720000"/>
            </a:xfrm>
            <a:prstGeom prst="rect">
              <a:avLst/>
            </a:prstGeom>
          </p:spPr>
        </p:pic>
        <p:sp>
          <p:nvSpPr>
            <p:cNvPr id="29" name="Rectangle: Rounded Corners 28">
              <a:extLst>
                <a:ext uri="{FF2B5EF4-FFF2-40B4-BE49-F238E27FC236}">
                  <a16:creationId xmlns:a16="http://schemas.microsoft.com/office/drawing/2014/main" id="{E273A790-7511-44EE-9218-AF2CA8176F52}"/>
                </a:ext>
              </a:extLst>
            </p:cNvPr>
            <p:cNvSpPr/>
            <p:nvPr/>
          </p:nvSpPr>
          <p:spPr>
            <a:xfrm>
              <a:off x="933781"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0" name="Graphic 29" descr="Eye">
              <a:extLst>
                <a:ext uri="{FF2B5EF4-FFF2-40B4-BE49-F238E27FC236}">
                  <a16:creationId xmlns:a16="http://schemas.microsoft.com/office/drawing/2014/main" id="{59703E24-3266-4F53-B743-E4BC9834CDF7}"/>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962717" y="1567405"/>
              <a:ext cx="720000" cy="720000"/>
            </a:xfrm>
            <a:prstGeom prst="rect">
              <a:avLst/>
            </a:prstGeom>
          </p:spPr>
        </p:pic>
        <p:sp>
          <p:nvSpPr>
            <p:cNvPr id="31" name="Rectangle: Rounded Corners 30">
              <a:extLst>
                <a:ext uri="{FF2B5EF4-FFF2-40B4-BE49-F238E27FC236}">
                  <a16:creationId xmlns:a16="http://schemas.microsoft.com/office/drawing/2014/main" id="{087E3AC0-35F9-4B09-81B0-C9229F68F6CB}"/>
                </a:ext>
              </a:extLst>
            </p:cNvPr>
            <p:cNvSpPr/>
            <p:nvPr/>
          </p:nvSpPr>
          <p:spPr>
            <a:xfrm>
              <a:off x="2413986"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2" name="Graphic 31" descr="Chat">
              <a:extLst>
                <a:ext uri="{FF2B5EF4-FFF2-40B4-BE49-F238E27FC236}">
                  <a16:creationId xmlns:a16="http://schemas.microsoft.com/office/drawing/2014/main" id="{774C802A-4886-497A-93D0-CB1F98D32343}"/>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tretch>
              <a:fillRect/>
            </a:stretch>
          </p:blipFill>
          <p:spPr>
            <a:xfrm>
              <a:off x="2444893" y="1554402"/>
              <a:ext cx="720000" cy="720000"/>
            </a:xfrm>
            <a:prstGeom prst="rect">
              <a:avLst/>
            </a:prstGeom>
          </p:spPr>
        </p:pic>
        <p:sp>
          <p:nvSpPr>
            <p:cNvPr id="33" name="Rectangle: Rounded Corners 32">
              <a:extLst>
                <a:ext uri="{FF2B5EF4-FFF2-40B4-BE49-F238E27FC236}">
                  <a16:creationId xmlns:a16="http://schemas.microsoft.com/office/drawing/2014/main" id="{D752FE80-8166-4DD9-BFEB-F449201DAC9A}"/>
                </a:ext>
              </a:extLst>
            </p:cNvPr>
            <p:cNvSpPr/>
            <p:nvPr/>
          </p:nvSpPr>
          <p:spPr>
            <a:xfrm>
              <a:off x="3894191"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4" name="Graphic 33" descr="Books">
              <a:extLst>
                <a:ext uri="{FF2B5EF4-FFF2-40B4-BE49-F238E27FC236}">
                  <a16:creationId xmlns:a16="http://schemas.microsoft.com/office/drawing/2014/main" id="{AAA73E19-DA7C-4B41-8A61-C2825BABDA14}"/>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13"/>
                </a:ext>
              </a:extLst>
            </a:blip>
            <a:stretch>
              <a:fillRect/>
            </a:stretch>
          </p:blipFill>
          <p:spPr>
            <a:xfrm>
              <a:off x="3923126" y="1549800"/>
              <a:ext cx="720000" cy="720000"/>
            </a:xfrm>
            <a:prstGeom prst="rect">
              <a:avLst/>
            </a:prstGeom>
          </p:spPr>
        </p:pic>
        <p:sp>
          <p:nvSpPr>
            <p:cNvPr id="35" name="Rectangle: Rounded Corners 34">
              <a:extLst>
                <a:ext uri="{FF2B5EF4-FFF2-40B4-BE49-F238E27FC236}">
                  <a16:creationId xmlns:a16="http://schemas.microsoft.com/office/drawing/2014/main" id="{9C16682D-635C-46CC-A7A0-95AA9E843FF5}"/>
                </a:ext>
              </a:extLst>
            </p:cNvPr>
            <p:cNvSpPr/>
            <p:nvPr/>
          </p:nvSpPr>
          <p:spPr>
            <a:xfrm>
              <a:off x="8334806" y="1535331"/>
              <a:ext cx="758142" cy="75814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6" name="Graphic 35" descr="Warning">
              <a:extLst>
                <a:ext uri="{FF2B5EF4-FFF2-40B4-BE49-F238E27FC236}">
                  <a16:creationId xmlns:a16="http://schemas.microsoft.com/office/drawing/2014/main" id="{86F3511C-7594-4048-A352-73D846AFF873}"/>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 xmlns:asvg="http://schemas.microsoft.com/office/drawing/2016/SVG/main" r:embed="rId15"/>
                </a:ext>
              </a:extLst>
            </a:blip>
            <a:stretch>
              <a:fillRect/>
            </a:stretch>
          </p:blipFill>
          <p:spPr>
            <a:xfrm>
              <a:off x="8359149" y="1527592"/>
              <a:ext cx="720000" cy="720000"/>
            </a:xfrm>
            <a:prstGeom prst="rect">
              <a:avLst/>
            </a:prstGeom>
          </p:spPr>
        </p:pic>
      </p:grpSp>
    </p:spTree>
    <p:extLst>
      <p:ext uri="{BB962C8B-B14F-4D97-AF65-F5344CB8AC3E}">
        <p14:creationId xmlns:p14="http://schemas.microsoft.com/office/powerpoint/2010/main" val="7893002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3 – CREATING A FAMILY SAFETY PLAN</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sp>
        <p:nvSpPr>
          <p:cNvPr id="21" name="TextBox 20">
            <a:extLst>
              <a:ext uri="{FF2B5EF4-FFF2-40B4-BE49-F238E27FC236}">
                <a16:creationId xmlns:a16="http://schemas.microsoft.com/office/drawing/2014/main" id="{0700922A-24AB-422C-8B37-52DDB3BBD219}"/>
              </a:ext>
            </a:extLst>
          </p:cNvPr>
          <p:cNvSpPr txBox="1"/>
          <p:nvPr/>
        </p:nvSpPr>
        <p:spPr>
          <a:xfrm>
            <a:off x="450936" y="3036338"/>
            <a:ext cx="11227919" cy="39703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Seek help and advice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Know your local resources and how to access them. We have listed various resources to call/contact for advice, information and help at the end of this course.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Learn about the agencies in your area. Know who to call to make a report if you learn that a child has been sexually abused.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If you are concerned about your own thoughts and feelings towards children, help is available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For additional resources or for advice on developing your Family Safety Plan, call our Helpline on 0808 1000 900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p:txBody>
      </p:sp>
      <p:graphicFrame>
        <p:nvGraphicFramePr>
          <p:cNvPr id="22" name="Table 21">
            <a:extLst>
              <a:ext uri="{FF2B5EF4-FFF2-40B4-BE49-F238E27FC236}">
                <a16:creationId xmlns:a16="http://schemas.microsoft.com/office/drawing/2014/main" id="{610158A2-2C4F-493F-8EE6-A21889E1E414}"/>
              </a:ext>
            </a:extLst>
          </p:cNvPr>
          <p:cNvGraphicFramePr>
            <a:graphicFrameLocks noGrp="1"/>
          </p:cNvGraphicFramePr>
          <p:nvPr>
            <p:extLst/>
          </p:nvPr>
        </p:nvGraphicFramePr>
        <p:xfrm>
          <a:off x="916329" y="2426738"/>
          <a:ext cx="10359342" cy="457200"/>
        </p:xfrm>
        <a:graphic>
          <a:graphicData uri="http://schemas.openxmlformats.org/drawingml/2006/table">
            <a:tbl>
              <a:tblPr firstRow="1" bandRow="1">
                <a:tableStyleId>{5C22544A-7EE6-4342-B048-85BDC9FD1C3A}</a:tableStyleId>
              </a:tblPr>
              <a:tblGrid>
                <a:gridCol w="1479906">
                  <a:extLst>
                    <a:ext uri="{9D8B030D-6E8A-4147-A177-3AD203B41FA5}">
                      <a16:colId xmlns:a16="http://schemas.microsoft.com/office/drawing/2014/main" val="3113309362"/>
                    </a:ext>
                  </a:extLst>
                </a:gridCol>
                <a:gridCol w="1479906">
                  <a:extLst>
                    <a:ext uri="{9D8B030D-6E8A-4147-A177-3AD203B41FA5}">
                      <a16:colId xmlns:a16="http://schemas.microsoft.com/office/drawing/2014/main" val="3783271626"/>
                    </a:ext>
                  </a:extLst>
                </a:gridCol>
                <a:gridCol w="1479906">
                  <a:extLst>
                    <a:ext uri="{9D8B030D-6E8A-4147-A177-3AD203B41FA5}">
                      <a16:colId xmlns:a16="http://schemas.microsoft.com/office/drawing/2014/main" val="3140950921"/>
                    </a:ext>
                  </a:extLst>
                </a:gridCol>
                <a:gridCol w="1479906">
                  <a:extLst>
                    <a:ext uri="{9D8B030D-6E8A-4147-A177-3AD203B41FA5}">
                      <a16:colId xmlns:a16="http://schemas.microsoft.com/office/drawing/2014/main" val="634836686"/>
                    </a:ext>
                  </a:extLst>
                </a:gridCol>
                <a:gridCol w="1479906">
                  <a:extLst>
                    <a:ext uri="{9D8B030D-6E8A-4147-A177-3AD203B41FA5}">
                      <a16:colId xmlns:a16="http://schemas.microsoft.com/office/drawing/2014/main" val="2989451209"/>
                    </a:ext>
                  </a:extLst>
                </a:gridCol>
                <a:gridCol w="1479906">
                  <a:extLst>
                    <a:ext uri="{9D8B030D-6E8A-4147-A177-3AD203B41FA5}">
                      <a16:colId xmlns:a16="http://schemas.microsoft.com/office/drawing/2014/main" val="1373501246"/>
                    </a:ext>
                  </a:extLst>
                </a:gridCol>
                <a:gridCol w="1479906">
                  <a:extLst>
                    <a:ext uri="{9D8B030D-6E8A-4147-A177-3AD203B41FA5}">
                      <a16:colId xmlns:a16="http://schemas.microsoft.com/office/drawing/2014/main" val="2510630917"/>
                    </a:ext>
                  </a:extLst>
                </a:gridCol>
              </a:tblGrid>
              <a:tr h="395402">
                <a:tc>
                  <a:txBody>
                    <a:bodyPr/>
                    <a:lstStyle/>
                    <a:p>
                      <a:pPr algn="ctr"/>
                      <a:r>
                        <a:rPr lang="en-US" sz="1200" dirty="0">
                          <a:latin typeface="Leelawadee UI" panose="020B0502040204020203" pitchFamily="34" charset="-34"/>
                          <a:cs typeface="Leelawadee UI" panose="020B0502040204020203" pitchFamily="34" charset="-34"/>
                        </a:rPr>
                        <a:t>Know The Signs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Open Lines of Communication</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Educate Everyone In The Family</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Set Clear Family Boundaries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Get Safe Adults Involved</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200" dirty="0">
                          <a:latin typeface="Leelawadee UI" panose="020B0502040204020203" pitchFamily="34" charset="-34"/>
                          <a:cs typeface="Leelawadee UI" panose="020B0502040204020203" pitchFamily="34" charset="-34"/>
                        </a:rPr>
                        <a:t>Monitor Access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Leelawadee UI" panose="020B0502040204020203" pitchFamily="34" charset="-34"/>
                          <a:cs typeface="Leelawadee UI" panose="020B0502040204020203" pitchFamily="34" charset="-34"/>
                        </a:rPr>
                        <a:t>Seek Help and Advice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613861241"/>
                  </a:ext>
                </a:extLst>
              </a:tr>
            </a:tbl>
          </a:graphicData>
        </a:graphic>
      </p:graphicFrame>
      <p:grpSp>
        <p:nvGrpSpPr>
          <p:cNvPr id="4" name="Group 3">
            <a:extLst>
              <a:ext uri="{FF2B5EF4-FFF2-40B4-BE49-F238E27FC236}">
                <a16:creationId xmlns:a16="http://schemas.microsoft.com/office/drawing/2014/main" id="{0FE7C5AA-D965-49F5-9FAD-0F604D13A0A2}"/>
              </a:ext>
            </a:extLst>
          </p:cNvPr>
          <p:cNvGrpSpPr/>
          <p:nvPr/>
        </p:nvGrpSpPr>
        <p:grpSpPr>
          <a:xfrm>
            <a:off x="1292383" y="1527592"/>
            <a:ext cx="9607235" cy="765881"/>
            <a:chOff x="933781" y="1527592"/>
            <a:chExt cx="9607235" cy="765881"/>
          </a:xfrm>
        </p:grpSpPr>
        <p:sp>
          <p:nvSpPr>
            <p:cNvPr id="23" name="Rectangle: Rounded Corners 22">
              <a:extLst>
                <a:ext uri="{FF2B5EF4-FFF2-40B4-BE49-F238E27FC236}">
                  <a16:creationId xmlns:a16="http://schemas.microsoft.com/office/drawing/2014/main" id="{D95D7001-8847-46A1-8F23-6BEA88D36B7F}"/>
                </a:ext>
              </a:extLst>
            </p:cNvPr>
            <p:cNvSpPr/>
            <p:nvPr/>
          </p:nvSpPr>
          <p:spPr>
            <a:xfrm>
              <a:off x="9782874" y="1535331"/>
              <a:ext cx="758142" cy="75814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24" name="Graphic 23" descr="Receiver">
              <a:extLst>
                <a:ext uri="{FF2B5EF4-FFF2-40B4-BE49-F238E27FC236}">
                  <a16:creationId xmlns:a16="http://schemas.microsoft.com/office/drawing/2014/main" id="{C2176B1D-E5BF-41A0-B8A7-BBE4BF94DC2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9801212" y="1553669"/>
              <a:ext cx="721466" cy="721466"/>
            </a:xfrm>
            <a:prstGeom prst="rect">
              <a:avLst/>
            </a:prstGeom>
          </p:spPr>
        </p:pic>
        <p:sp>
          <p:nvSpPr>
            <p:cNvPr id="25" name="Rectangle: Rounded Corners 24">
              <a:extLst>
                <a:ext uri="{FF2B5EF4-FFF2-40B4-BE49-F238E27FC236}">
                  <a16:creationId xmlns:a16="http://schemas.microsoft.com/office/drawing/2014/main" id="{EF4B4074-ED63-4657-9037-161FEF1163C8}"/>
                </a:ext>
              </a:extLst>
            </p:cNvPr>
            <p:cNvSpPr/>
            <p:nvPr/>
          </p:nvSpPr>
          <p:spPr>
            <a:xfrm>
              <a:off x="5374396"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26" name="Graphic 25" descr="Raised Hand">
              <a:extLst>
                <a:ext uri="{FF2B5EF4-FFF2-40B4-BE49-F238E27FC236}">
                  <a16:creationId xmlns:a16="http://schemas.microsoft.com/office/drawing/2014/main" id="{F24458B6-74A0-4A79-8399-7DFDBE3F24C9}"/>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5400121" y="1565734"/>
              <a:ext cx="720000" cy="720000"/>
            </a:xfrm>
            <a:prstGeom prst="rect">
              <a:avLst/>
            </a:prstGeom>
          </p:spPr>
        </p:pic>
        <p:sp>
          <p:nvSpPr>
            <p:cNvPr id="27" name="Rectangle: Rounded Corners 26">
              <a:extLst>
                <a:ext uri="{FF2B5EF4-FFF2-40B4-BE49-F238E27FC236}">
                  <a16:creationId xmlns:a16="http://schemas.microsoft.com/office/drawing/2014/main" id="{271B5612-4B73-44C3-8583-E47D701A7B5A}"/>
                </a:ext>
              </a:extLst>
            </p:cNvPr>
            <p:cNvSpPr/>
            <p:nvPr/>
          </p:nvSpPr>
          <p:spPr>
            <a:xfrm>
              <a:off x="6854601"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28" name="Graphic 27" descr="Parent and Child">
              <a:extLst>
                <a:ext uri="{FF2B5EF4-FFF2-40B4-BE49-F238E27FC236}">
                  <a16:creationId xmlns:a16="http://schemas.microsoft.com/office/drawing/2014/main" id="{C68025BE-70DB-4716-8CA5-BCF24A29BC00}"/>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6873672" y="1556112"/>
              <a:ext cx="720000" cy="720000"/>
            </a:xfrm>
            <a:prstGeom prst="rect">
              <a:avLst/>
            </a:prstGeom>
          </p:spPr>
        </p:pic>
        <p:sp>
          <p:nvSpPr>
            <p:cNvPr id="29" name="Rectangle: Rounded Corners 28">
              <a:extLst>
                <a:ext uri="{FF2B5EF4-FFF2-40B4-BE49-F238E27FC236}">
                  <a16:creationId xmlns:a16="http://schemas.microsoft.com/office/drawing/2014/main" id="{0FEA0759-46CE-42C7-8609-18D4BA38DD46}"/>
                </a:ext>
              </a:extLst>
            </p:cNvPr>
            <p:cNvSpPr/>
            <p:nvPr/>
          </p:nvSpPr>
          <p:spPr>
            <a:xfrm>
              <a:off x="933781"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0" name="Graphic 29" descr="Eye">
              <a:extLst>
                <a:ext uri="{FF2B5EF4-FFF2-40B4-BE49-F238E27FC236}">
                  <a16:creationId xmlns:a16="http://schemas.microsoft.com/office/drawing/2014/main" id="{8CFAD726-5655-4979-BC6C-658AFEDF8584}"/>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962717" y="1567405"/>
              <a:ext cx="720000" cy="720000"/>
            </a:xfrm>
            <a:prstGeom prst="rect">
              <a:avLst/>
            </a:prstGeom>
          </p:spPr>
        </p:pic>
        <p:sp>
          <p:nvSpPr>
            <p:cNvPr id="31" name="Rectangle: Rounded Corners 30">
              <a:extLst>
                <a:ext uri="{FF2B5EF4-FFF2-40B4-BE49-F238E27FC236}">
                  <a16:creationId xmlns:a16="http://schemas.microsoft.com/office/drawing/2014/main" id="{E7874E59-C590-42A9-9313-FDD2A54C9301}"/>
                </a:ext>
              </a:extLst>
            </p:cNvPr>
            <p:cNvSpPr/>
            <p:nvPr/>
          </p:nvSpPr>
          <p:spPr>
            <a:xfrm>
              <a:off x="2413986"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2" name="Graphic 31" descr="Chat">
              <a:extLst>
                <a:ext uri="{FF2B5EF4-FFF2-40B4-BE49-F238E27FC236}">
                  <a16:creationId xmlns:a16="http://schemas.microsoft.com/office/drawing/2014/main" id="{60D31A3A-A1E6-4404-AFFE-11D3D872B0E9}"/>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tretch>
              <a:fillRect/>
            </a:stretch>
          </p:blipFill>
          <p:spPr>
            <a:xfrm>
              <a:off x="2444893" y="1554402"/>
              <a:ext cx="720000" cy="720000"/>
            </a:xfrm>
            <a:prstGeom prst="rect">
              <a:avLst/>
            </a:prstGeom>
          </p:spPr>
        </p:pic>
        <p:sp>
          <p:nvSpPr>
            <p:cNvPr id="33" name="Rectangle: Rounded Corners 32">
              <a:extLst>
                <a:ext uri="{FF2B5EF4-FFF2-40B4-BE49-F238E27FC236}">
                  <a16:creationId xmlns:a16="http://schemas.microsoft.com/office/drawing/2014/main" id="{B609FB07-5DF5-4E4E-A7FA-544551A10B94}"/>
                </a:ext>
              </a:extLst>
            </p:cNvPr>
            <p:cNvSpPr/>
            <p:nvPr/>
          </p:nvSpPr>
          <p:spPr>
            <a:xfrm>
              <a:off x="3894191"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4" name="Graphic 33" descr="Books">
              <a:extLst>
                <a:ext uri="{FF2B5EF4-FFF2-40B4-BE49-F238E27FC236}">
                  <a16:creationId xmlns:a16="http://schemas.microsoft.com/office/drawing/2014/main" id="{996E0833-413E-4D7D-B0BE-258225D16E86}"/>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13"/>
                </a:ext>
              </a:extLst>
            </a:blip>
            <a:stretch>
              <a:fillRect/>
            </a:stretch>
          </p:blipFill>
          <p:spPr>
            <a:xfrm>
              <a:off x="3923126" y="1549800"/>
              <a:ext cx="720000" cy="720000"/>
            </a:xfrm>
            <a:prstGeom prst="rect">
              <a:avLst/>
            </a:prstGeom>
          </p:spPr>
        </p:pic>
        <p:sp>
          <p:nvSpPr>
            <p:cNvPr id="35" name="Rectangle: Rounded Corners 34">
              <a:extLst>
                <a:ext uri="{FF2B5EF4-FFF2-40B4-BE49-F238E27FC236}">
                  <a16:creationId xmlns:a16="http://schemas.microsoft.com/office/drawing/2014/main" id="{8639EC7A-A867-4BD8-91C0-BE39A1EB74D9}"/>
                </a:ext>
              </a:extLst>
            </p:cNvPr>
            <p:cNvSpPr/>
            <p:nvPr/>
          </p:nvSpPr>
          <p:spPr>
            <a:xfrm>
              <a:off x="8334806" y="1535331"/>
              <a:ext cx="758142" cy="75814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6" name="Graphic 35" descr="Warning">
              <a:extLst>
                <a:ext uri="{FF2B5EF4-FFF2-40B4-BE49-F238E27FC236}">
                  <a16:creationId xmlns:a16="http://schemas.microsoft.com/office/drawing/2014/main" id="{37FE22B2-38D8-485A-9AE0-F2E489F3712A}"/>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 xmlns:asvg="http://schemas.microsoft.com/office/drawing/2016/SVG/main" r:embed="rId15"/>
                </a:ext>
              </a:extLst>
            </a:blip>
            <a:stretch>
              <a:fillRect/>
            </a:stretch>
          </p:blipFill>
          <p:spPr>
            <a:xfrm>
              <a:off x="8359149" y="1527592"/>
              <a:ext cx="720000" cy="720000"/>
            </a:xfrm>
            <a:prstGeom prst="rect">
              <a:avLst/>
            </a:prstGeom>
          </p:spPr>
        </p:pic>
      </p:grpSp>
    </p:spTree>
    <p:extLst>
      <p:ext uri="{BB962C8B-B14F-4D97-AF65-F5344CB8AC3E}">
        <p14:creationId xmlns:p14="http://schemas.microsoft.com/office/powerpoint/2010/main" val="42327986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4 – DIFFICULT CONVERSATIONS</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sp>
        <p:nvSpPr>
          <p:cNvPr id="4" name="Rectangle 3">
            <a:extLst>
              <a:ext uri="{FF2B5EF4-FFF2-40B4-BE49-F238E27FC236}">
                <a16:creationId xmlns:a16="http://schemas.microsoft.com/office/drawing/2014/main" id="{81E18B99-6A75-4367-ADF7-2416036C7126}"/>
              </a:ext>
            </a:extLst>
          </p:cNvPr>
          <p:cNvSpPr/>
          <p:nvPr/>
        </p:nvSpPr>
        <p:spPr>
          <a:xfrm>
            <a:off x="380999" y="1360448"/>
            <a:ext cx="11355729" cy="3570208"/>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954F72"/>
                </a:solidFill>
                <a:effectLst/>
                <a:uLnTx/>
                <a:uFillTx/>
                <a:latin typeface="Leelawadee UI" panose="020B0502040204020203" pitchFamily="34" charset="-34"/>
                <a:ea typeface="+mn-ea"/>
                <a:cs typeface="Leelawadee UI" panose="020B0502040204020203" pitchFamily="34" charset="-34"/>
              </a:rPr>
              <a:t>When a Child Tells About Sexual Abuse</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Three quarters of children who are sexually abused do not tell anyone about it and many keep their secret all their lives. The closer the relationship between the abuser and the victim, the less likely they are to talk about it.</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Children often show us rather than tell us that something is upsetting them so being aware of the </a:t>
            </a:r>
            <a:r>
              <a:rPr kumimoji="0" lang="en-US" sz="16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signs</a:t>
            </a:r>
            <a:r>
              <a:rPr kumimoji="0" lang="en-US" sz="1600" b="1" i="1"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 </a:t>
            </a: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is vital. </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However, children may give </a:t>
            </a:r>
            <a:r>
              <a:rPr kumimoji="0" lang="en-US" sz="1600" b="1"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vague hints </a:t>
            </a: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that something is happening. Their information may not be clear and they may not have the words to explain what is happening to them. The way adults respond to this is vital to ensuring the child’s safety.</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		F</a:t>
            </a: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or some children, the experience of disclosing their abuse and not receiving the support they need can 		be just as damaging as the abuse itself. By the same token, parents and protective adults have a huge 				opportunity to help the child heal from their abuse, by dealing with it effectively.</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p:txBody>
      </p:sp>
      <p:pic>
        <p:nvPicPr>
          <p:cNvPr id="1026" name="Picture 2" descr="Image result for child sitting silhouette">
            <a:extLst>
              <a:ext uri="{FF2B5EF4-FFF2-40B4-BE49-F238E27FC236}">
                <a16:creationId xmlns:a16="http://schemas.microsoft.com/office/drawing/2014/main" id="{2B2A3D0B-CE55-4D7A-BEC5-A277B179ECFB}"/>
              </a:ext>
            </a:extLst>
          </p:cNvPr>
          <p:cNvPicPr>
            <a:picLocks noChangeAspect="1" noChangeArrowheads="1"/>
          </p:cNvPicPr>
          <p:nvPr/>
        </p:nvPicPr>
        <p:blipFill rotWithShape="1">
          <a:blip r:embed="rId2">
            <a:clrChange>
              <a:clrFrom>
                <a:srgbClr val="FFFFFF"/>
              </a:clrFrom>
              <a:clrTo>
                <a:srgbClr val="FFFFFF">
                  <a:alpha val="0"/>
                </a:srgbClr>
              </a:clrTo>
            </a:clrChange>
            <a:duotone>
              <a:schemeClr val="accent4">
                <a:shade val="45000"/>
                <a:satMod val="135000"/>
              </a:schemeClr>
              <a:prstClr val="white"/>
            </a:duotone>
            <a:extLst>
              <a:ext uri="{28A0092B-C50C-407E-A947-70E740481C1C}">
                <a14:useLocalDpi xmlns:a14="http://schemas.microsoft.com/office/drawing/2010/main" val="0"/>
              </a:ext>
            </a:extLst>
          </a:blip>
          <a:srcRect l="60288"/>
          <a:stretch/>
        </p:blipFill>
        <p:spPr bwMode="auto">
          <a:xfrm>
            <a:off x="381000" y="3308916"/>
            <a:ext cx="1849173" cy="325957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sad child silhouette">
            <a:extLst>
              <a:ext uri="{FF2B5EF4-FFF2-40B4-BE49-F238E27FC236}">
                <a16:creationId xmlns:a16="http://schemas.microsoft.com/office/drawing/2014/main" id="{AF45F44D-1D80-4E17-B2A5-7714152C56C8}"/>
              </a:ext>
            </a:extLst>
          </p:cNvPr>
          <p:cNvPicPr>
            <a:picLocks noChangeAspect="1" noChangeArrowheads="1"/>
          </p:cNvPicPr>
          <p:nvPr/>
        </p:nvPicPr>
        <p:blipFill>
          <a:blip r:embed="rId3" cstate="print">
            <a:clrChange>
              <a:clrFrom>
                <a:srgbClr val="FFFFFF"/>
              </a:clrFrom>
              <a:clrTo>
                <a:srgbClr val="FFFFFF">
                  <a:alpha val="0"/>
                </a:srgbClr>
              </a:clrTo>
            </a:clrChange>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419404" y="4409954"/>
            <a:ext cx="3071149" cy="230336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sad girl silhouette">
            <a:extLst>
              <a:ext uri="{FF2B5EF4-FFF2-40B4-BE49-F238E27FC236}">
                <a16:creationId xmlns:a16="http://schemas.microsoft.com/office/drawing/2014/main" id="{CEA75476-CC81-4092-8478-587F452C180A}"/>
              </a:ext>
            </a:extLst>
          </p:cNvPr>
          <p:cNvPicPr>
            <a:picLocks noChangeAspect="1" noChangeArrowheads="1"/>
          </p:cNvPicPr>
          <p:nvPr/>
        </p:nvPicPr>
        <p:blipFill>
          <a:blip r:embed="rId4">
            <a:clrChange>
              <a:clrFrom>
                <a:srgbClr val="FFFFFF"/>
              </a:clrFrom>
              <a:clrTo>
                <a:srgbClr val="FFFFFF">
                  <a:alpha val="0"/>
                </a:srgbClr>
              </a:clrTo>
            </a:clrChange>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618847" y="4479402"/>
            <a:ext cx="1846961" cy="1940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5319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4 – DIFFICULT CONVERSATIONS</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sp>
        <p:nvSpPr>
          <p:cNvPr id="4" name="Rectangle 3">
            <a:extLst>
              <a:ext uri="{FF2B5EF4-FFF2-40B4-BE49-F238E27FC236}">
                <a16:creationId xmlns:a16="http://schemas.microsoft.com/office/drawing/2014/main" id="{81E18B99-6A75-4367-ADF7-2416036C7126}"/>
              </a:ext>
            </a:extLst>
          </p:cNvPr>
          <p:cNvSpPr/>
          <p:nvPr/>
        </p:nvSpPr>
        <p:spPr>
          <a:xfrm>
            <a:off x="381000" y="1360448"/>
            <a:ext cx="10826750" cy="1815882"/>
          </a:xfrm>
          <a:prstGeom prst="rect">
            <a:avLst/>
          </a:prstGeom>
        </p:spPr>
        <p:txBody>
          <a:bodyPr wrap="square" numCol="2">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954F72"/>
                </a:solidFill>
                <a:effectLst/>
                <a:uLnTx/>
                <a:uFillTx/>
                <a:latin typeface="Leelawadee UI" panose="020B0502040204020203" pitchFamily="34" charset="-34"/>
                <a:ea typeface="+mn-ea"/>
                <a:cs typeface="Leelawadee UI" panose="020B0502040204020203" pitchFamily="34" charset="-34"/>
              </a:rPr>
              <a:t>When a Child Tells About Sexual Abuse</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p:txBody>
      </p:sp>
      <p:graphicFrame>
        <p:nvGraphicFramePr>
          <p:cNvPr id="5" name="Table 4">
            <a:extLst>
              <a:ext uri="{FF2B5EF4-FFF2-40B4-BE49-F238E27FC236}">
                <a16:creationId xmlns:a16="http://schemas.microsoft.com/office/drawing/2014/main" id="{B197AB7D-75F5-4AC7-A9DF-F12C4D04577E}"/>
              </a:ext>
            </a:extLst>
          </p:cNvPr>
          <p:cNvGraphicFramePr>
            <a:graphicFrameLocks noGrp="1"/>
          </p:cNvGraphicFramePr>
          <p:nvPr>
            <p:extLst/>
          </p:nvPr>
        </p:nvGraphicFramePr>
        <p:xfrm>
          <a:off x="498354" y="1784536"/>
          <a:ext cx="11157351" cy="4841968"/>
        </p:xfrm>
        <a:graphic>
          <a:graphicData uri="http://schemas.openxmlformats.org/drawingml/2006/table">
            <a:tbl>
              <a:tblPr bandRow="1">
                <a:tableStyleId>{00A15C55-8517-42AA-B614-E9B94910E393}</a:tableStyleId>
              </a:tblPr>
              <a:tblGrid>
                <a:gridCol w="1897605">
                  <a:extLst>
                    <a:ext uri="{9D8B030D-6E8A-4147-A177-3AD203B41FA5}">
                      <a16:colId xmlns:a16="http://schemas.microsoft.com/office/drawing/2014/main" val="2917237167"/>
                    </a:ext>
                  </a:extLst>
                </a:gridCol>
                <a:gridCol w="9259746">
                  <a:extLst>
                    <a:ext uri="{9D8B030D-6E8A-4147-A177-3AD203B41FA5}">
                      <a16:colId xmlns:a16="http://schemas.microsoft.com/office/drawing/2014/main" val="820086920"/>
                    </a:ext>
                  </a:extLst>
                </a:gridCol>
              </a:tblGrid>
              <a:tr h="603312">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Respond with care and urgency</a:t>
                      </a:r>
                      <a:endParaRPr kumimoji="0" lang="en-US" sz="12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txBody>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If you think a child is trying to tell you about a sexually abusive situation, respond promptly and with care. The police and children's social services have joint working arrangements for responding to suspected child sexual abuse. They are experienced in this work and will deal sensitively with the child and family.</a:t>
                      </a:r>
                    </a:p>
                  </a:txBody>
                  <a:tcPr/>
                </a:tc>
                <a:extLst>
                  <a:ext uri="{0D108BD9-81ED-4DB2-BD59-A6C34878D82A}">
                    <a16:rowId xmlns:a16="http://schemas.microsoft.com/office/drawing/2014/main" val="2418712810"/>
                  </a:ext>
                </a:extLst>
              </a:tr>
              <a:tr h="1283973">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Believe the child</a:t>
                      </a:r>
                      <a:endParaRPr kumimoji="0" lang="en-US" sz="12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endParaRPr lang="en-US" sz="1200" dirty="0"/>
                    </a:p>
                  </a:txBody>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If a child trusts you enough to tell you about abuse, you must remember that they rarely lie about such things. Although it may be hard to believe that someone we trust or care about is capable of sexually abusing a child, it's highly unlikely that a child would deliberately make false accusations about adult-like sexual </a:t>
                      </a:r>
                      <a:r>
                        <a:rPr kumimoji="0" lang="en-US" sz="1100" b="0" i="0" u="none" strike="noStrike" kern="1200" cap="none" spc="0" normalizeH="0" baseline="0" noProof="0" dirty="0" err="1">
                          <a:ln>
                            <a:noFill/>
                          </a:ln>
                          <a:solidFill>
                            <a:srgbClr val="333333"/>
                          </a:solidFill>
                          <a:effectLst/>
                          <a:uLnTx/>
                          <a:uFillTx/>
                          <a:latin typeface="Leelawadee UI" panose="020B0502040204020203" pitchFamily="34" charset="-34"/>
                          <a:ea typeface="+mn-ea"/>
                          <a:cs typeface="Leelawadee UI" panose="020B0502040204020203" pitchFamily="34" charset="-34"/>
                        </a:rPr>
                        <a:t>behaviours</a:t>
                      </a:r>
                      <a:r>
                        <a:rPr kumimoji="0" lang="en-US" sz="11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The pressures on the child to keep silent are enormous. It takes tremendous courage to talk about abuse. A child's claim that sexual abuse did not happen (when it actually did), or taking back a disclosure of abuse are common. Sometimes the child's account of what happened changes or evolves over time. This is a common pattern for disclosure and should not invalidate their story.</a:t>
                      </a:r>
                    </a:p>
                  </a:txBody>
                  <a:tcPr/>
                </a:tc>
                <a:extLst>
                  <a:ext uri="{0D108BD9-81ED-4DB2-BD59-A6C34878D82A}">
                    <a16:rowId xmlns:a16="http://schemas.microsoft.com/office/drawing/2014/main" val="155836888"/>
                  </a:ext>
                </a:extLst>
              </a:tr>
              <a:tr h="1283973">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Be supportive, calm and caring</a:t>
                      </a:r>
                      <a:endParaRPr kumimoji="0" lang="en-US" sz="12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txBody>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It is important that they feel supported – don’t dismiss their claims or put them off talking about it. If they are talking to you about it, don’t get angry. Stay calm and steady. If you get angry the child may think you are going to punish them – this will play into the hands of the abuser who warned the child not to tell. </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Make sure the child knows you love them and that they have done nothing wrong – and keep telling them. The child will need to see that adults believe them and they are doing all they can to protect them. Make sure the child knows they were right to talk about it and that you are glad they came to you.</a:t>
                      </a:r>
                    </a:p>
                  </a:txBody>
                  <a:tcPr/>
                </a:tc>
                <a:extLst>
                  <a:ext uri="{0D108BD9-81ED-4DB2-BD59-A6C34878D82A}">
                    <a16:rowId xmlns:a16="http://schemas.microsoft.com/office/drawing/2014/main" val="4288019677"/>
                  </a:ext>
                </a:extLst>
              </a:tr>
              <a:tr h="464086">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Face the problem</a:t>
                      </a:r>
                    </a:p>
                    <a:p>
                      <a:endParaRPr lang="en-US" sz="1200" dirty="0"/>
                    </a:p>
                  </a:txBody>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When the abuse is known, adults must face the problem honestly, protect the child at all costs and place responsibility appropriately with the abuser.</a:t>
                      </a:r>
                    </a:p>
                  </a:txBody>
                  <a:tcPr/>
                </a:tc>
                <a:extLst>
                  <a:ext uri="{0D108BD9-81ED-4DB2-BD59-A6C34878D82A}">
                    <a16:rowId xmlns:a16="http://schemas.microsoft.com/office/drawing/2014/main" val="3528001456"/>
                  </a:ext>
                </a:extLst>
              </a:tr>
              <a:tr h="4640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Re-establish safety</a:t>
                      </a:r>
                      <a:endParaRPr kumimoji="0" lang="en-US" sz="12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txBody>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Do what is necessary to protect the child from further harm. </a:t>
                      </a:r>
                      <a:r>
                        <a:rPr kumimoji="0" lang="en-US" sz="1100" b="0" i="0" u="none" strike="noStrike" kern="1200" cap="none" spc="0" normalizeH="0" baseline="0" noProof="0" dirty="0">
                          <a:ln>
                            <a:noFill/>
                          </a:ln>
                          <a:solidFill>
                            <a:schemeClr val="tx1"/>
                          </a:solidFill>
                          <a:effectLst/>
                          <a:uLnTx/>
                          <a:uFillTx/>
                          <a:latin typeface="Leelawadee UI" panose="020B0502040204020203" pitchFamily="34" charset="-34"/>
                          <a:ea typeface="+mn-ea"/>
                          <a:cs typeface="Leelawadee UI" panose="020B0502040204020203" pitchFamily="34" charset="-34"/>
                        </a:rPr>
                        <a:t>Put into place a family safety plan.</a:t>
                      </a:r>
                    </a:p>
                  </a:txBody>
                  <a:tcPr/>
                </a:tc>
                <a:extLst>
                  <a:ext uri="{0D108BD9-81ED-4DB2-BD59-A6C34878D82A}">
                    <a16:rowId xmlns:a16="http://schemas.microsoft.com/office/drawing/2014/main" val="247443691"/>
                  </a:ext>
                </a:extLst>
              </a:tr>
              <a:tr h="2784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Get help</a:t>
                      </a:r>
                      <a:endParaRPr kumimoji="0" lang="en-US" sz="12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txBody>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Get help from professionals who can help guide you towards safety and healing. For more information see the end of this course.</a:t>
                      </a:r>
                      <a:endParaRPr lang="en-US" sz="1100" dirty="0"/>
                    </a:p>
                  </a:txBody>
                  <a:tcPr/>
                </a:tc>
                <a:extLst>
                  <a:ext uri="{0D108BD9-81ED-4DB2-BD59-A6C34878D82A}">
                    <a16:rowId xmlns:a16="http://schemas.microsoft.com/office/drawing/2014/main" val="156850431"/>
                  </a:ext>
                </a:extLst>
              </a:tr>
              <a:tr h="4640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Do not despair</a:t>
                      </a:r>
                      <a:endParaRPr kumimoji="0" lang="en-US" sz="12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endParaRPr lang="en-US" sz="1200" dirty="0"/>
                    </a:p>
                  </a:txBody>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Children can and do recover from child sexual abuse. It is incredibly difficult to hear that someone you love has been hurt in such a way but help to recover is available.</a:t>
                      </a:r>
                    </a:p>
                  </a:txBody>
                  <a:tcPr/>
                </a:tc>
                <a:extLst>
                  <a:ext uri="{0D108BD9-81ED-4DB2-BD59-A6C34878D82A}">
                    <a16:rowId xmlns:a16="http://schemas.microsoft.com/office/drawing/2014/main" val="3291512012"/>
                  </a:ext>
                </a:extLst>
              </a:tr>
            </a:tbl>
          </a:graphicData>
        </a:graphic>
      </p:graphicFrame>
    </p:spTree>
    <p:extLst>
      <p:ext uri="{BB962C8B-B14F-4D97-AF65-F5344CB8AC3E}">
        <p14:creationId xmlns:p14="http://schemas.microsoft.com/office/powerpoint/2010/main" val="2631842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4 – DIFFICULT CONVERSATIONS</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sp>
        <p:nvSpPr>
          <p:cNvPr id="5" name="Oval 4">
            <a:extLst>
              <a:ext uri="{FF2B5EF4-FFF2-40B4-BE49-F238E27FC236}">
                <a16:creationId xmlns:a16="http://schemas.microsoft.com/office/drawing/2014/main" id="{E2BDDD44-A8FE-40FD-A025-E14144166241}"/>
              </a:ext>
            </a:extLst>
          </p:cNvPr>
          <p:cNvSpPr/>
          <p:nvPr/>
        </p:nvSpPr>
        <p:spPr>
          <a:xfrm>
            <a:off x="4647436" y="3447789"/>
            <a:ext cx="1788088" cy="1788088"/>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rPr>
              <a:t>What the child may be feeling</a:t>
            </a:r>
            <a:endParaRPr kumimoji="0" lang="en-US" sz="1800" b="0"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endParaRPr>
          </a:p>
        </p:txBody>
      </p:sp>
      <p:sp>
        <p:nvSpPr>
          <p:cNvPr id="6" name="TextBox 5">
            <a:extLst>
              <a:ext uri="{FF2B5EF4-FFF2-40B4-BE49-F238E27FC236}">
                <a16:creationId xmlns:a16="http://schemas.microsoft.com/office/drawing/2014/main" id="{D2C4D7BF-FDA4-470B-A0B1-94CBED758C6D}"/>
              </a:ext>
            </a:extLst>
          </p:cNvPr>
          <p:cNvSpPr txBox="1"/>
          <p:nvPr/>
        </p:nvSpPr>
        <p:spPr>
          <a:xfrm>
            <a:off x="4722471" y="2475515"/>
            <a:ext cx="1637817"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rPr>
              <a:t>afraid</a:t>
            </a:r>
            <a:endParaRPr kumimoji="0" lang="en-US" sz="3600" b="1"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endParaRPr>
          </a:p>
        </p:txBody>
      </p:sp>
      <p:sp>
        <p:nvSpPr>
          <p:cNvPr id="7" name="TextBox 6">
            <a:extLst>
              <a:ext uri="{FF2B5EF4-FFF2-40B4-BE49-F238E27FC236}">
                <a16:creationId xmlns:a16="http://schemas.microsoft.com/office/drawing/2014/main" id="{7B71B3D0-83AE-46D6-AA63-953E349C5892}"/>
              </a:ext>
            </a:extLst>
          </p:cNvPr>
          <p:cNvSpPr txBox="1"/>
          <p:nvPr/>
        </p:nvSpPr>
        <p:spPr>
          <a:xfrm>
            <a:off x="6732086" y="3211892"/>
            <a:ext cx="1637817"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CF0A2C">
                    <a:lumMod val="75000"/>
                  </a:srgbClr>
                </a:solidFill>
                <a:effectLst/>
                <a:uLnTx/>
                <a:uFillTx/>
                <a:latin typeface="Garamond" panose="02020404030301010803" pitchFamily="18" charset="0"/>
                <a:ea typeface="+mn-ea"/>
                <a:cs typeface="+mn-cs"/>
              </a:rPr>
              <a:t>guilty</a:t>
            </a:r>
            <a:endParaRPr kumimoji="0" lang="en-US" sz="3600" b="1" i="0" u="none" strike="noStrike" kern="1200" cap="none" spc="0" normalizeH="0" baseline="0" noProof="0" dirty="0">
              <a:ln>
                <a:noFill/>
              </a:ln>
              <a:solidFill>
                <a:srgbClr val="CF0A2C">
                  <a:lumMod val="75000"/>
                </a:srgbClr>
              </a:solidFill>
              <a:effectLst/>
              <a:uLnTx/>
              <a:uFillTx/>
              <a:latin typeface="Garamond" panose="02020404030301010803" pitchFamily="18" charset="0"/>
              <a:ea typeface="+mn-ea"/>
              <a:cs typeface="+mn-cs"/>
            </a:endParaRPr>
          </a:p>
        </p:txBody>
      </p:sp>
      <p:sp>
        <p:nvSpPr>
          <p:cNvPr id="8" name="TextBox 7">
            <a:extLst>
              <a:ext uri="{FF2B5EF4-FFF2-40B4-BE49-F238E27FC236}">
                <a16:creationId xmlns:a16="http://schemas.microsoft.com/office/drawing/2014/main" id="{A86C7A48-667D-4C65-8DB6-CAAEBCD6A4DB}"/>
              </a:ext>
            </a:extLst>
          </p:cNvPr>
          <p:cNvSpPr txBox="1"/>
          <p:nvPr/>
        </p:nvSpPr>
        <p:spPr>
          <a:xfrm>
            <a:off x="6732086" y="4224430"/>
            <a:ext cx="2280213"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CF0A2C"/>
                </a:solidFill>
                <a:effectLst/>
                <a:uLnTx/>
                <a:uFillTx/>
                <a:latin typeface="Garamond" panose="02020404030301010803" pitchFamily="18" charset="0"/>
                <a:ea typeface="+mn-ea"/>
                <a:cs typeface="+mn-cs"/>
              </a:rPr>
              <a:t>ashamed</a:t>
            </a:r>
            <a:endParaRPr kumimoji="0" lang="en-US" sz="3600" b="1" i="0" u="none" strike="noStrike" kern="1200" cap="none" spc="0" normalizeH="0" baseline="0" noProof="0" dirty="0">
              <a:ln>
                <a:noFill/>
              </a:ln>
              <a:solidFill>
                <a:srgbClr val="CF0A2C"/>
              </a:solidFill>
              <a:effectLst/>
              <a:uLnTx/>
              <a:uFillTx/>
              <a:latin typeface="Garamond" panose="02020404030301010803" pitchFamily="18" charset="0"/>
              <a:ea typeface="+mn-ea"/>
              <a:cs typeface="+mn-cs"/>
            </a:endParaRPr>
          </a:p>
        </p:txBody>
      </p:sp>
      <p:sp>
        <p:nvSpPr>
          <p:cNvPr id="9" name="TextBox 8">
            <a:extLst>
              <a:ext uri="{FF2B5EF4-FFF2-40B4-BE49-F238E27FC236}">
                <a16:creationId xmlns:a16="http://schemas.microsoft.com/office/drawing/2014/main" id="{23EC3C25-1B65-492B-8BB3-D64E51E92787}"/>
              </a:ext>
            </a:extLst>
          </p:cNvPr>
          <p:cNvSpPr txBox="1"/>
          <p:nvPr/>
        </p:nvSpPr>
        <p:spPr>
          <a:xfrm>
            <a:off x="4421530" y="5420130"/>
            <a:ext cx="2310556"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F65772">
                    <a:lumMod val="75000"/>
                  </a:srgbClr>
                </a:solidFill>
                <a:effectLst/>
                <a:uLnTx/>
                <a:uFillTx/>
                <a:latin typeface="Garamond" panose="02020404030301010803" pitchFamily="18" charset="0"/>
                <a:ea typeface="+mn-ea"/>
                <a:cs typeface="+mn-cs"/>
              </a:rPr>
              <a:t>confused</a:t>
            </a:r>
            <a:endParaRPr kumimoji="0" lang="en-US" sz="3600" b="1" i="0" u="none" strike="noStrike" kern="1200" cap="none" spc="0" normalizeH="0" baseline="0" noProof="0" dirty="0">
              <a:ln>
                <a:noFill/>
              </a:ln>
              <a:solidFill>
                <a:srgbClr val="F65772">
                  <a:lumMod val="75000"/>
                </a:srgbClr>
              </a:solidFill>
              <a:effectLst/>
              <a:uLnTx/>
              <a:uFillTx/>
              <a:latin typeface="Garamond" panose="02020404030301010803" pitchFamily="18" charset="0"/>
              <a:ea typeface="+mn-ea"/>
              <a:cs typeface="+mn-cs"/>
            </a:endParaRPr>
          </a:p>
        </p:txBody>
      </p:sp>
      <p:sp>
        <p:nvSpPr>
          <p:cNvPr id="10" name="TextBox 9">
            <a:extLst>
              <a:ext uri="{FF2B5EF4-FFF2-40B4-BE49-F238E27FC236}">
                <a16:creationId xmlns:a16="http://schemas.microsoft.com/office/drawing/2014/main" id="{195448E1-7FD8-423F-9B27-28B6618025A4}"/>
              </a:ext>
            </a:extLst>
          </p:cNvPr>
          <p:cNvSpPr txBox="1"/>
          <p:nvPr/>
        </p:nvSpPr>
        <p:spPr>
          <a:xfrm>
            <a:off x="2552219" y="3102399"/>
            <a:ext cx="1869312"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F65772">
                    <a:lumMod val="60000"/>
                    <a:lumOff val="40000"/>
                  </a:srgbClr>
                </a:solidFill>
                <a:effectLst/>
                <a:uLnTx/>
                <a:uFillTx/>
                <a:latin typeface="Garamond" panose="02020404030301010803" pitchFamily="18" charset="0"/>
                <a:ea typeface="+mn-ea"/>
                <a:cs typeface="+mn-cs"/>
              </a:rPr>
              <a:t>hopeful</a:t>
            </a:r>
            <a:endParaRPr kumimoji="0" lang="en-US" sz="3600" b="1" i="0" u="none" strike="noStrike" kern="1200" cap="none" spc="0" normalizeH="0" baseline="0" noProof="0" dirty="0">
              <a:ln>
                <a:noFill/>
              </a:ln>
              <a:solidFill>
                <a:srgbClr val="F65772">
                  <a:lumMod val="60000"/>
                  <a:lumOff val="40000"/>
                </a:srgbClr>
              </a:solidFill>
              <a:effectLst/>
              <a:uLnTx/>
              <a:uFillTx/>
              <a:latin typeface="Garamond" panose="02020404030301010803" pitchFamily="18" charset="0"/>
              <a:ea typeface="+mn-ea"/>
              <a:cs typeface="+mn-cs"/>
            </a:endParaRPr>
          </a:p>
        </p:txBody>
      </p:sp>
      <p:sp>
        <p:nvSpPr>
          <p:cNvPr id="11" name="TextBox 10">
            <a:extLst>
              <a:ext uri="{FF2B5EF4-FFF2-40B4-BE49-F238E27FC236}">
                <a16:creationId xmlns:a16="http://schemas.microsoft.com/office/drawing/2014/main" id="{316F1D70-2BB8-498D-AC04-3E72F1418453}"/>
              </a:ext>
            </a:extLst>
          </p:cNvPr>
          <p:cNvSpPr txBox="1"/>
          <p:nvPr/>
        </p:nvSpPr>
        <p:spPr>
          <a:xfrm>
            <a:off x="2523481" y="4295988"/>
            <a:ext cx="1869312"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F65772"/>
                </a:solidFill>
                <a:effectLst/>
                <a:uLnTx/>
                <a:uFillTx/>
                <a:latin typeface="Garamond" panose="02020404030301010803" pitchFamily="18" charset="0"/>
                <a:ea typeface="+mn-ea"/>
                <a:cs typeface="+mn-cs"/>
              </a:rPr>
              <a:t>relieved</a:t>
            </a:r>
            <a:endParaRPr kumimoji="0" lang="en-US" sz="3600" b="1" i="0" u="none" strike="noStrike" kern="1200" cap="none" spc="0" normalizeH="0" baseline="0" noProof="0" dirty="0">
              <a:ln>
                <a:noFill/>
              </a:ln>
              <a:solidFill>
                <a:srgbClr val="F65772"/>
              </a:solidFill>
              <a:effectLst/>
              <a:uLnTx/>
              <a:uFillTx/>
              <a:latin typeface="Garamond" panose="02020404030301010803" pitchFamily="18" charset="0"/>
              <a:ea typeface="+mn-ea"/>
              <a:cs typeface="+mn-cs"/>
            </a:endParaRPr>
          </a:p>
        </p:txBody>
      </p:sp>
      <p:sp>
        <p:nvSpPr>
          <p:cNvPr id="12" name="TextBox 11">
            <a:extLst>
              <a:ext uri="{FF2B5EF4-FFF2-40B4-BE49-F238E27FC236}">
                <a16:creationId xmlns:a16="http://schemas.microsoft.com/office/drawing/2014/main" id="{E110AD9F-D72F-4B74-A668-09BA562D48B8}"/>
              </a:ext>
            </a:extLst>
          </p:cNvPr>
          <p:cNvSpPr txBox="1"/>
          <p:nvPr/>
        </p:nvSpPr>
        <p:spPr>
          <a:xfrm>
            <a:off x="7169335" y="1361832"/>
            <a:ext cx="401876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rPr>
              <a:t>They will harm me or someone I love</a:t>
            </a:r>
            <a:endParaRPr kumimoji="0" lang="en-US" sz="2000" b="0" i="0" u="sng"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endParaRPr>
          </a:p>
        </p:txBody>
      </p:sp>
      <p:sp>
        <p:nvSpPr>
          <p:cNvPr id="13" name="TextBox 12">
            <a:extLst>
              <a:ext uri="{FF2B5EF4-FFF2-40B4-BE49-F238E27FC236}">
                <a16:creationId xmlns:a16="http://schemas.microsoft.com/office/drawing/2014/main" id="{857AC798-0CF8-44EC-B77A-8A09E4B3DBDC}"/>
              </a:ext>
            </a:extLst>
          </p:cNvPr>
          <p:cNvSpPr txBox="1"/>
          <p:nvPr/>
        </p:nvSpPr>
        <p:spPr>
          <a:xfrm>
            <a:off x="8777787" y="3005487"/>
            <a:ext cx="3226451"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9B0821"/>
                </a:solidFill>
                <a:effectLst/>
                <a:uLnTx/>
                <a:uFillTx/>
                <a:latin typeface="Garamond" panose="02020404030301010803" pitchFamily="18" charset="0"/>
                <a:ea typeface="+mn-ea"/>
                <a:cs typeface="+mn-cs"/>
              </a:rPr>
              <a:t>I’ve upset the family</a:t>
            </a:r>
            <a:endParaRPr kumimoji="0" lang="en-US" sz="2000" b="0" i="0" u="sng" strike="noStrike" kern="1200" cap="none" spc="0" normalizeH="0" baseline="0" noProof="0" dirty="0">
              <a:ln>
                <a:noFill/>
              </a:ln>
              <a:solidFill>
                <a:srgbClr val="9B0821"/>
              </a:solidFill>
              <a:effectLst/>
              <a:uLnTx/>
              <a:uFillTx/>
              <a:latin typeface="Garamond" panose="02020404030301010803" pitchFamily="18" charset="0"/>
              <a:ea typeface="+mn-ea"/>
              <a:cs typeface="+mn-cs"/>
            </a:endParaRPr>
          </a:p>
        </p:txBody>
      </p:sp>
      <p:sp>
        <p:nvSpPr>
          <p:cNvPr id="14" name="TextBox 13">
            <a:extLst>
              <a:ext uri="{FF2B5EF4-FFF2-40B4-BE49-F238E27FC236}">
                <a16:creationId xmlns:a16="http://schemas.microsoft.com/office/drawing/2014/main" id="{52008F74-1D4B-4B06-BDC1-01A24088E035}"/>
              </a:ext>
            </a:extLst>
          </p:cNvPr>
          <p:cNvSpPr txBox="1"/>
          <p:nvPr/>
        </p:nvSpPr>
        <p:spPr>
          <a:xfrm>
            <a:off x="9021469" y="4471434"/>
            <a:ext cx="307848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CF0A2C"/>
                </a:solidFill>
                <a:effectLst/>
                <a:uLnTx/>
                <a:uFillTx/>
                <a:latin typeface="Garamond" panose="02020404030301010803" pitchFamily="18" charset="0"/>
                <a:ea typeface="+mn-ea"/>
                <a:cs typeface="+mn-cs"/>
              </a:rPr>
              <a:t>Parts of it felt good</a:t>
            </a:r>
            <a:endParaRPr kumimoji="0" lang="en-US" sz="2000" b="0" i="0" u="sng" strike="noStrike" kern="1200" cap="none" spc="0" normalizeH="0" baseline="0" noProof="0" dirty="0">
              <a:ln>
                <a:noFill/>
              </a:ln>
              <a:solidFill>
                <a:srgbClr val="CF0A2C"/>
              </a:solidFill>
              <a:effectLst/>
              <a:uLnTx/>
              <a:uFillTx/>
              <a:latin typeface="Garamond" panose="02020404030301010803" pitchFamily="18" charset="0"/>
              <a:ea typeface="+mn-ea"/>
              <a:cs typeface="+mn-cs"/>
            </a:endParaRPr>
          </a:p>
        </p:txBody>
      </p:sp>
      <p:sp>
        <p:nvSpPr>
          <p:cNvPr id="19" name="TextBox 18">
            <a:extLst>
              <a:ext uri="{FF2B5EF4-FFF2-40B4-BE49-F238E27FC236}">
                <a16:creationId xmlns:a16="http://schemas.microsoft.com/office/drawing/2014/main" id="{E827BBFB-D073-4A37-BA67-B9BE4C8D6BAF}"/>
              </a:ext>
            </a:extLst>
          </p:cNvPr>
          <p:cNvSpPr txBox="1"/>
          <p:nvPr/>
        </p:nvSpPr>
        <p:spPr>
          <a:xfrm>
            <a:off x="8201146" y="5444049"/>
            <a:ext cx="307848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CF0A2C"/>
                </a:solidFill>
                <a:effectLst/>
                <a:uLnTx/>
                <a:uFillTx/>
                <a:latin typeface="Garamond" panose="02020404030301010803" pitchFamily="18" charset="0"/>
                <a:ea typeface="+mn-ea"/>
                <a:cs typeface="+mn-cs"/>
              </a:rPr>
              <a:t>I couldn’t stop them</a:t>
            </a:r>
            <a:endParaRPr kumimoji="0" lang="en-US" sz="1400" b="0" i="0" u="none" strike="noStrike" kern="1200" cap="none" spc="0" normalizeH="0" baseline="0" noProof="0" dirty="0">
              <a:ln>
                <a:noFill/>
              </a:ln>
              <a:solidFill>
                <a:srgbClr val="CF0A2C"/>
              </a:solidFill>
              <a:effectLst/>
              <a:uLnTx/>
              <a:uFillTx/>
              <a:latin typeface="Garamond" panose="02020404030301010803" pitchFamily="18" charset="0"/>
              <a:ea typeface="+mn-ea"/>
              <a:cs typeface="+mn-cs"/>
            </a:endParaRPr>
          </a:p>
        </p:txBody>
      </p:sp>
      <p:sp>
        <p:nvSpPr>
          <p:cNvPr id="21" name="TextBox 20">
            <a:extLst>
              <a:ext uri="{FF2B5EF4-FFF2-40B4-BE49-F238E27FC236}">
                <a16:creationId xmlns:a16="http://schemas.microsoft.com/office/drawing/2014/main" id="{727C9CC2-6B4C-4CF1-BB29-927DF4D9D9EB}"/>
              </a:ext>
            </a:extLst>
          </p:cNvPr>
          <p:cNvSpPr txBox="1"/>
          <p:nvPr/>
        </p:nvSpPr>
        <p:spPr>
          <a:xfrm>
            <a:off x="8619151" y="5011424"/>
            <a:ext cx="307848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CF0A2C"/>
                </a:solidFill>
                <a:effectLst/>
                <a:uLnTx/>
                <a:uFillTx/>
                <a:latin typeface="Garamond" panose="02020404030301010803" pitchFamily="18" charset="0"/>
                <a:ea typeface="+mn-ea"/>
                <a:cs typeface="+mn-cs"/>
              </a:rPr>
              <a:t>My body did something strange</a:t>
            </a:r>
            <a:endParaRPr kumimoji="0" lang="en-US" sz="1400" b="0" i="0" u="none" strike="noStrike" kern="1200" cap="none" spc="0" normalizeH="0" baseline="0" noProof="0" dirty="0">
              <a:ln>
                <a:noFill/>
              </a:ln>
              <a:solidFill>
                <a:srgbClr val="CF0A2C"/>
              </a:solidFill>
              <a:effectLst/>
              <a:uLnTx/>
              <a:uFillTx/>
              <a:latin typeface="Garamond" panose="02020404030301010803" pitchFamily="18" charset="0"/>
              <a:ea typeface="+mn-ea"/>
              <a:cs typeface="+mn-cs"/>
            </a:endParaRPr>
          </a:p>
        </p:txBody>
      </p:sp>
      <p:sp>
        <p:nvSpPr>
          <p:cNvPr id="22" name="TextBox 21">
            <a:extLst>
              <a:ext uri="{FF2B5EF4-FFF2-40B4-BE49-F238E27FC236}">
                <a16:creationId xmlns:a16="http://schemas.microsoft.com/office/drawing/2014/main" id="{172891A1-A002-475D-A1FE-DF9CB2651E6C}"/>
              </a:ext>
            </a:extLst>
          </p:cNvPr>
          <p:cNvSpPr txBox="1"/>
          <p:nvPr/>
        </p:nvSpPr>
        <p:spPr>
          <a:xfrm>
            <a:off x="8464380" y="2685690"/>
            <a:ext cx="2456422"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9B0821"/>
                </a:solidFill>
                <a:effectLst/>
                <a:uLnTx/>
                <a:uFillTx/>
                <a:latin typeface="Garamond" panose="02020404030301010803" pitchFamily="18" charset="0"/>
                <a:ea typeface="+mn-ea"/>
                <a:cs typeface="+mn-cs"/>
              </a:rPr>
              <a:t>I shouldn’t have been doing that</a:t>
            </a:r>
            <a:endParaRPr kumimoji="0" lang="en-US" sz="1400" b="0" i="0" u="none" strike="noStrike" kern="1200" cap="none" spc="0" normalizeH="0" baseline="0" noProof="0" dirty="0">
              <a:ln>
                <a:noFill/>
              </a:ln>
              <a:solidFill>
                <a:srgbClr val="9B0821"/>
              </a:solidFill>
              <a:effectLst/>
              <a:uLnTx/>
              <a:uFillTx/>
              <a:latin typeface="Garamond" panose="02020404030301010803" pitchFamily="18" charset="0"/>
              <a:ea typeface="+mn-ea"/>
              <a:cs typeface="+mn-cs"/>
            </a:endParaRPr>
          </a:p>
        </p:txBody>
      </p:sp>
      <p:sp>
        <p:nvSpPr>
          <p:cNvPr id="23" name="TextBox 22">
            <a:extLst>
              <a:ext uri="{FF2B5EF4-FFF2-40B4-BE49-F238E27FC236}">
                <a16:creationId xmlns:a16="http://schemas.microsoft.com/office/drawing/2014/main" id="{794E9DE3-F2D4-4169-BBEC-0CF8564A6DAA}"/>
              </a:ext>
            </a:extLst>
          </p:cNvPr>
          <p:cNvSpPr txBox="1"/>
          <p:nvPr/>
        </p:nvSpPr>
        <p:spPr>
          <a:xfrm>
            <a:off x="8746079" y="3507236"/>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9B0821"/>
                </a:solidFill>
                <a:effectLst/>
                <a:uLnTx/>
                <a:uFillTx/>
                <a:latin typeface="Garamond" panose="02020404030301010803" pitchFamily="18" charset="0"/>
                <a:ea typeface="+mn-ea"/>
                <a:cs typeface="+mn-cs"/>
              </a:rPr>
              <a:t>I shouldn’t have said anything</a:t>
            </a:r>
            <a:endParaRPr kumimoji="0" lang="en-US" sz="1400" b="0" i="0" u="none" strike="noStrike" kern="1200" cap="none" spc="0" normalizeH="0" baseline="0" noProof="0" dirty="0">
              <a:ln>
                <a:noFill/>
              </a:ln>
              <a:solidFill>
                <a:srgbClr val="9B0821"/>
              </a:solidFill>
              <a:effectLst/>
              <a:uLnTx/>
              <a:uFillTx/>
              <a:latin typeface="Garamond" panose="02020404030301010803" pitchFamily="18" charset="0"/>
              <a:ea typeface="+mn-ea"/>
              <a:cs typeface="+mn-cs"/>
            </a:endParaRPr>
          </a:p>
        </p:txBody>
      </p:sp>
      <p:sp>
        <p:nvSpPr>
          <p:cNvPr id="26" name="TextBox 25">
            <a:extLst>
              <a:ext uri="{FF2B5EF4-FFF2-40B4-BE49-F238E27FC236}">
                <a16:creationId xmlns:a16="http://schemas.microsoft.com/office/drawing/2014/main" id="{95A5B09B-C949-458B-BA17-4EB74718BBCF}"/>
              </a:ext>
            </a:extLst>
          </p:cNvPr>
          <p:cNvSpPr txBox="1"/>
          <p:nvPr/>
        </p:nvSpPr>
        <p:spPr>
          <a:xfrm>
            <a:off x="2171390" y="2181675"/>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rPr>
              <a:t>They will say I’m lying</a:t>
            </a:r>
            <a:endParaRPr kumimoji="0" lang="en-US" sz="1400" b="0"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endParaRPr>
          </a:p>
        </p:txBody>
      </p:sp>
      <p:sp>
        <p:nvSpPr>
          <p:cNvPr id="28" name="TextBox 27">
            <a:extLst>
              <a:ext uri="{FF2B5EF4-FFF2-40B4-BE49-F238E27FC236}">
                <a16:creationId xmlns:a16="http://schemas.microsoft.com/office/drawing/2014/main" id="{144034CA-B56D-472E-B449-F54F789484E6}"/>
              </a:ext>
            </a:extLst>
          </p:cNvPr>
          <p:cNvSpPr txBox="1"/>
          <p:nvPr/>
        </p:nvSpPr>
        <p:spPr>
          <a:xfrm>
            <a:off x="864380" y="2440582"/>
            <a:ext cx="3548855"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rPr>
              <a:t>I will be rejected</a:t>
            </a:r>
            <a:endParaRPr kumimoji="0" lang="en-US" sz="2000" b="0" i="0" u="sng"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endParaRPr>
          </a:p>
        </p:txBody>
      </p:sp>
      <p:sp>
        <p:nvSpPr>
          <p:cNvPr id="29" name="TextBox 28">
            <a:extLst>
              <a:ext uri="{FF2B5EF4-FFF2-40B4-BE49-F238E27FC236}">
                <a16:creationId xmlns:a16="http://schemas.microsoft.com/office/drawing/2014/main" id="{20D4CBAB-33C4-4E69-9960-C606D3BD665F}"/>
              </a:ext>
            </a:extLst>
          </p:cNvPr>
          <p:cNvSpPr txBox="1"/>
          <p:nvPr/>
        </p:nvSpPr>
        <p:spPr>
          <a:xfrm>
            <a:off x="3823560" y="6173022"/>
            <a:ext cx="404863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ED0D33"/>
                </a:solidFill>
                <a:effectLst/>
                <a:uLnTx/>
                <a:uFillTx/>
                <a:latin typeface="Garamond" panose="02020404030301010803" pitchFamily="18" charset="0"/>
                <a:ea typeface="+mn-ea"/>
                <a:cs typeface="+mn-cs"/>
              </a:rPr>
              <a:t>I don’t want them to get in trouble</a:t>
            </a:r>
            <a:endParaRPr kumimoji="0" lang="en-US" sz="2000" b="0" i="0" u="sng" strike="noStrike" kern="1200" cap="none" spc="0" normalizeH="0" baseline="0" noProof="0" dirty="0">
              <a:ln>
                <a:noFill/>
              </a:ln>
              <a:solidFill>
                <a:srgbClr val="ED0D33"/>
              </a:solidFill>
              <a:effectLst/>
              <a:uLnTx/>
              <a:uFillTx/>
              <a:latin typeface="Garamond" panose="02020404030301010803" pitchFamily="18" charset="0"/>
              <a:ea typeface="+mn-ea"/>
              <a:cs typeface="+mn-cs"/>
            </a:endParaRPr>
          </a:p>
        </p:txBody>
      </p:sp>
      <p:sp>
        <p:nvSpPr>
          <p:cNvPr id="30" name="TextBox 29">
            <a:extLst>
              <a:ext uri="{FF2B5EF4-FFF2-40B4-BE49-F238E27FC236}">
                <a16:creationId xmlns:a16="http://schemas.microsoft.com/office/drawing/2014/main" id="{A3858CDF-A4F1-4EF9-BB1B-A39ACF149376}"/>
              </a:ext>
            </a:extLst>
          </p:cNvPr>
          <p:cNvSpPr txBox="1"/>
          <p:nvPr/>
        </p:nvSpPr>
        <p:spPr>
          <a:xfrm>
            <a:off x="7146982" y="5918204"/>
            <a:ext cx="307848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ED0D33"/>
                </a:solidFill>
                <a:effectLst/>
                <a:uLnTx/>
                <a:uFillTx/>
                <a:latin typeface="Garamond" panose="02020404030301010803" pitchFamily="18" charset="0"/>
                <a:ea typeface="+mn-ea"/>
                <a:cs typeface="+mn-cs"/>
              </a:rPr>
              <a:t>I care about them</a:t>
            </a:r>
            <a:endParaRPr kumimoji="0" lang="en-US" sz="1400" b="0" i="0" u="none" strike="noStrike" kern="1200" cap="none" spc="0" normalizeH="0" baseline="0" noProof="0" dirty="0">
              <a:ln>
                <a:noFill/>
              </a:ln>
              <a:solidFill>
                <a:srgbClr val="ED0D33"/>
              </a:solidFill>
              <a:effectLst/>
              <a:uLnTx/>
              <a:uFillTx/>
              <a:latin typeface="Garamond" panose="02020404030301010803" pitchFamily="18" charset="0"/>
              <a:ea typeface="+mn-ea"/>
              <a:cs typeface="+mn-cs"/>
            </a:endParaRPr>
          </a:p>
        </p:txBody>
      </p:sp>
      <p:sp>
        <p:nvSpPr>
          <p:cNvPr id="32" name="TextBox 31">
            <a:extLst>
              <a:ext uri="{FF2B5EF4-FFF2-40B4-BE49-F238E27FC236}">
                <a16:creationId xmlns:a16="http://schemas.microsoft.com/office/drawing/2014/main" id="{779E2654-F22B-4837-B2BA-71E932B2B84E}"/>
              </a:ext>
            </a:extLst>
          </p:cNvPr>
          <p:cNvSpPr txBox="1"/>
          <p:nvPr/>
        </p:nvSpPr>
        <p:spPr>
          <a:xfrm>
            <a:off x="7601978" y="6236462"/>
            <a:ext cx="307848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ED0D33"/>
                </a:solidFill>
                <a:effectLst/>
                <a:uLnTx/>
                <a:uFillTx/>
                <a:latin typeface="Garamond" panose="02020404030301010803" pitchFamily="18" charset="0"/>
                <a:ea typeface="+mn-ea"/>
                <a:cs typeface="+mn-cs"/>
              </a:rPr>
              <a:t>I’m not sure what happened</a:t>
            </a:r>
            <a:endParaRPr kumimoji="0" lang="en-US" sz="1400" b="0" i="0" u="none" strike="noStrike" kern="1200" cap="none" spc="0" normalizeH="0" baseline="0" noProof="0" dirty="0">
              <a:ln>
                <a:noFill/>
              </a:ln>
              <a:solidFill>
                <a:srgbClr val="ED0D33"/>
              </a:solidFill>
              <a:effectLst/>
              <a:uLnTx/>
              <a:uFillTx/>
              <a:latin typeface="Garamond" panose="02020404030301010803" pitchFamily="18" charset="0"/>
              <a:ea typeface="+mn-ea"/>
              <a:cs typeface="+mn-cs"/>
            </a:endParaRPr>
          </a:p>
        </p:txBody>
      </p:sp>
      <p:sp>
        <p:nvSpPr>
          <p:cNvPr id="34" name="TextBox 33">
            <a:extLst>
              <a:ext uri="{FF2B5EF4-FFF2-40B4-BE49-F238E27FC236}">
                <a16:creationId xmlns:a16="http://schemas.microsoft.com/office/drawing/2014/main" id="{10ADFBF9-02A2-46C1-AE09-5DA704B43D36}"/>
              </a:ext>
            </a:extLst>
          </p:cNvPr>
          <p:cNvSpPr txBox="1"/>
          <p:nvPr/>
        </p:nvSpPr>
        <p:spPr>
          <a:xfrm>
            <a:off x="273232" y="1765121"/>
            <a:ext cx="430782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rPr>
              <a:t>I don’t know what will happen</a:t>
            </a:r>
            <a:endParaRPr kumimoji="0" lang="en-US" sz="2000" b="0" i="0" u="sng"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endParaRPr>
          </a:p>
        </p:txBody>
      </p:sp>
      <p:sp>
        <p:nvSpPr>
          <p:cNvPr id="35" name="TextBox 34">
            <a:extLst>
              <a:ext uri="{FF2B5EF4-FFF2-40B4-BE49-F238E27FC236}">
                <a16:creationId xmlns:a16="http://schemas.microsoft.com/office/drawing/2014/main" id="{48D01D4C-62B8-4296-8008-A8F94D5F4543}"/>
              </a:ext>
            </a:extLst>
          </p:cNvPr>
          <p:cNvSpPr txBox="1"/>
          <p:nvPr/>
        </p:nvSpPr>
        <p:spPr>
          <a:xfrm>
            <a:off x="4323337" y="1345733"/>
            <a:ext cx="3548855"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rPr>
              <a:t>No-one will believe me</a:t>
            </a:r>
            <a:endParaRPr kumimoji="0" lang="en-US" sz="2000" b="0" i="0" u="sng"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endParaRPr>
          </a:p>
        </p:txBody>
      </p:sp>
      <p:sp>
        <p:nvSpPr>
          <p:cNvPr id="36" name="TextBox 35">
            <a:extLst>
              <a:ext uri="{FF2B5EF4-FFF2-40B4-BE49-F238E27FC236}">
                <a16:creationId xmlns:a16="http://schemas.microsoft.com/office/drawing/2014/main" id="{2B93D636-57D1-42BD-BC25-473FEF6FF6CC}"/>
              </a:ext>
            </a:extLst>
          </p:cNvPr>
          <p:cNvSpPr txBox="1"/>
          <p:nvPr/>
        </p:nvSpPr>
        <p:spPr>
          <a:xfrm>
            <a:off x="4293972" y="1773954"/>
            <a:ext cx="3548855"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rPr>
              <a:t>I don’t know who to trust</a:t>
            </a:r>
            <a:endParaRPr kumimoji="0" lang="en-US" sz="2000" b="0" i="0" u="sng"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endParaRPr>
          </a:p>
        </p:txBody>
      </p:sp>
      <p:sp>
        <p:nvSpPr>
          <p:cNvPr id="40" name="TextBox 39">
            <a:extLst>
              <a:ext uri="{FF2B5EF4-FFF2-40B4-BE49-F238E27FC236}">
                <a16:creationId xmlns:a16="http://schemas.microsoft.com/office/drawing/2014/main" id="{63BD36D6-EC90-4625-8ACD-1BC4288C3718}"/>
              </a:ext>
            </a:extLst>
          </p:cNvPr>
          <p:cNvSpPr txBox="1"/>
          <p:nvPr/>
        </p:nvSpPr>
        <p:spPr>
          <a:xfrm>
            <a:off x="353278" y="3405597"/>
            <a:ext cx="404863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F65772">
                    <a:lumMod val="60000"/>
                    <a:lumOff val="40000"/>
                  </a:srgbClr>
                </a:solidFill>
                <a:effectLst/>
                <a:uLnTx/>
                <a:uFillTx/>
                <a:latin typeface="Garamond" panose="02020404030301010803" pitchFamily="18" charset="0"/>
                <a:ea typeface="+mn-ea"/>
                <a:cs typeface="+mn-cs"/>
              </a:rPr>
              <a:t>Maybe it will stop</a:t>
            </a:r>
            <a:endParaRPr kumimoji="0" lang="en-US" sz="2000" b="0" i="0" u="sng" strike="noStrike" kern="1200" cap="none" spc="0" normalizeH="0" baseline="0" noProof="0" dirty="0">
              <a:ln>
                <a:noFill/>
              </a:ln>
              <a:solidFill>
                <a:srgbClr val="F65772">
                  <a:lumMod val="60000"/>
                  <a:lumOff val="40000"/>
                </a:srgbClr>
              </a:solidFill>
              <a:effectLst/>
              <a:uLnTx/>
              <a:uFillTx/>
              <a:latin typeface="Garamond" panose="02020404030301010803" pitchFamily="18" charset="0"/>
              <a:ea typeface="+mn-ea"/>
              <a:cs typeface="+mn-cs"/>
            </a:endParaRPr>
          </a:p>
        </p:txBody>
      </p:sp>
      <p:sp>
        <p:nvSpPr>
          <p:cNvPr id="41" name="TextBox 40">
            <a:extLst>
              <a:ext uri="{FF2B5EF4-FFF2-40B4-BE49-F238E27FC236}">
                <a16:creationId xmlns:a16="http://schemas.microsoft.com/office/drawing/2014/main" id="{82071B77-0D4F-4D8E-993D-ED8FA0EFCCB1}"/>
              </a:ext>
            </a:extLst>
          </p:cNvPr>
          <p:cNvSpPr txBox="1"/>
          <p:nvPr/>
        </p:nvSpPr>
        <p:spPr>
          <a:xfrm>
            <a:off x="147074" y="4994982"/>
            <a:ext cx="404863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F65772"/>
                </a:solidFill>
                <a:effectLst/>
                <a:uLnTx/>
                <a:uFillTx/>
                <a:latin typeface="Garamond" panose="02020404030301010803" pitchFamily="18" charset="0"/>
                <a:ea typeface="+mn-ea"/>
                <a:cs typeface="+mn-cs"/>
              </a:rPr>
              <a:t>It’s not a secret anymore</a:t>
            </a:r>
            <a:endParaRPr kumimoji="0" lang="en-US" sz="2000" b="0" i="0" u="sng" strike="noStrike" kern="1200" cap="none" spc="0" normalizeH="0" baseline="0" noProof="0" dirty="0">
              <a:ln>
                <a:noFill/>
              </a:ln>
              <a:solidFill>
                <a:srgbClr val="F65772"/>
              </a:solidFill>
              <a:effectLst/>
              <a:uLnTx/>
              <a:uFillTx/>
              <a:latin typeface="Garamond" panose="02020404030301010803" pitchFamily="18" charset="0"/>
              <a:ea typeface="+mn-ea"/>
              <a:cs typeface="+mn-cs"/>
            </a:endParaRPr>
          </a:p>
        </p:txBody>
      </p:sp>
      <p:sp>
        <p:nvSpPr>
          <p:cNvPr id="43" name="TextBox 42">
            <a:extLst>
              <a:ext uri="{FF2B5EF4-FFF2-40B4-BE49-F238E27FC236}">
                <a16:creationId xmlns:a16="http://schemas.microsoft.com/office/drawing/2014/main" id="{16BC3A21-2D0C-4A93-AA32-BCCADC450B37}"/>
              </a:ext>
            </a:extLst>
          </p:cNvPr>
          <p:cNvSpPr txBox="1"/>
          <p:nvPr/>
        </p:nvSpPr>
        <p:spPr>
          <a:xfrm>
            <a:off x="416090" y="4054868"/>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65772"/>
                </a:solidFill>
                <a:effectLst/>
                <a:uLnTx/>
                <a:uFillTx/>
                <a:latin typeface="Garamond" panose="02020404030301010803" pitchFamily="18" charset="0"/>
                <a:ea typeface="+mn-ea"/>
                <a:cs typeface="+mn-cs"/>
              </a:rPr>
              <a:t>Other people can help me</a:t>
            </a:r>
            <a:endParaRPr kumimoji="0" lang="en-US" sz="1400" b="0" i="0" u="none" strike="noStrike" kern="1200" cap="none" spc="0" normalizeH="0" baseline="0" noProof="0" dirty="0">
              <a:ln>
                <a:noFill/>
              </a:ln>
              <a:solidFill>
                <a:srgbClr val="F65772"/>
              </a:solidFill>
              <a:effectLst/>
              <a:uLnTx/>
              <a:uFillTx/>
              <a:latin typeface="Garamond" panose="02020404030301010803" pitchFamily="18" charset="0"/>
              <a:ea typeface="+mn-ea"/>
              <a:cs typeface="+mn-cs"/>
            </a:endParaRPr>
          </a:p>
        </p:txBody>
      </p:sp>
      <p:sp>
        <p:nvSpPr>
          <p:cNvPr id="44" name="TextBox 43">
            <a:extLst>
              <a:ext uri="{FF2B5EF4-FFF2-40B4-BE49-F238E27FC236}">
                <a16:creationId xmlns:a16="http://schemas.microsoft.com/office/drawing/2014/main" id="{9C722ABB-966F-417C-BD78-E2692DC4B7B9}"/>
              </a:ext>
            </a:extLst>
          </p:cNvPr>
          <p:cNvSpPr txBox="1"/>
          <p:nvPr/>
        </p:nvSpPr>
        <p:spPr>
          <a:xfrm>
            <a:off x="571258" y="4647741"/>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65772"/>
                </a:solidFill>
                <a:effectLst/>
                <a:uLnTx/>
                <a:uFillTx/>
                <a:latin typeface="Garamond" panose="02020404030301010803" pitchFamily="18" charset="0"/>
                <a:ea typeface="+mn-ea"/>
                <a:cs typeface="+mn-cs"/>
              </a:rPr>
              <a:t>People believe me</a:t>
            </a:r>
            <a:endParaRPr kumimoji="0" lang="en-US" sz="1400" b="0" i="0" u="none" strike="noStrike" kern="1200" cap="none" spc="0" normalizeH="0" baseline="0" noProof="0" dirty="0">
              <a:ln>
                <a:noFill/>
              </a:ln>
              <a:solidFill>
                <a:srgbClr val="F65772"/>
              </a:solidFill>
              <a:effectLst/>
              <a:uLnTx/>
              <a:uFillTx/>
              <a:latin typeface="Garamond" panose="02020404030301010803" pitchFamily="18" charset="0"/>
              <a:ea typeface="+mn-ea"/>
              <a:cs typeface="+mn-cs"/>
            </a:endParaRPr>
          </a:p>
        </p:txBody>
      </p:sp>
      <p:sp>
        <p:nvSpPr>
          <p:cNvPr id="47" name="TextBox 46">
            <a:extLst>
              <a:ext uri="{FF2B5EF4-FFF2-40B4-BE49-F238E27FC236}">
                <a16:creationId xmlns:a16="http://schemas.microsoft.com/office/drawing/2014/main" id="{5C053304-33FA-4A69-907D-C0AF756A091F}"/>
              </a:ext>
            </a:extLst>
          </p:cNvPr>
          <p:cNvSpPr txBox="1"/>
          <p:nvPr/>
        </p:nvSpPr>
        <p:spPr>
          <a:xfrm>
            <a:off x="7408479" y="1834716"/>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rPr>
              <a:t>I thought they were safe</a:t>
            </a:r>
            <a:endParaRPr kumimoji="0" lang="en-US" sz="1400" b="0"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endParaRPr>
          </a:p>
        </p:txBody>
      </p:sp>
      <p:sp>
        <p:nvSpPr>
          <p:cNvPr id="49" name="TextBox 48">
            <a:extLst>
              <a:ext uri="{FF2B5EF4-FFF2-40B4-BE49-F238E27FC236}">
                <a16:creationId xmlns:a16="http://schemas.microsoft.com/office/drawing/2014/main" id="{50AEF1D8-429F-47D1-85C8-822FB878AA03}"/>
              </a:ext>
            </a:extLst>
          </p:cNvPr>
          <p:cNvSpPr txBox="1"/>
          <p:nvPr/>
        </p:nvSpPr>
        <p:spPr>
          <a:xfrm>
            <a:off x="7288907" y="2365053"/>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9B0821"/>
                </a:solidFill>
                <a:effectLst/>
                <a:uLnTx/>
                <a:uFillTx/>
                <a:latin typeface="Garamond" panose="02020404030301010803" pitchFamily="18" charset="0"/>
                <a:ea typeface="+mn-ea"/>
                <a:cs typeface="+mn-cs"/>
              </a:rPr>
              <a:t>I wanted something from them</a:t>
            </a:r>
            <a:endParaRPr kumimoji="0" lang="en-US" sz="1400" b="0" i="0" u="none" strike="noStrike" kern="1200" cap="none" spc="0" normalizeH="0" baseline="0" noProof="0" dirty="0">
              <a:ln>
                <a:noFill/>
              </a:ln>
              <a:solidFill>
                <a:srgbClr val="9B0821"/>
              </a:solidFill>
              <a:effectLst/>
              <a:uLnTx/>
              <a:uFillTx/>
              <a:latin typeface="Garamond" panose="02020404030301010803" pitchFamily="18" charset="0"/>
              <a:ea typeface="+mn-ea"/>
              <a:cs typeface="+mn-cs"/>
            </a:endParaRPr>
          </a:p>
        </p:txBody>
      </p:sp>
      <p:sp>
        <p:nvSpPr>
          <p:cNvPr id="52" name="TextBox 51">
            <a:extLst>
              <a:ext uri="{FF2B5EF4-FFF2-40B4-BE49-F238E27FC236}">
                <a16:creationId xmlns:a16="http://schemas.microsoft.com/office/drawing/2014/main" id="{4D5F7842-FA76-4C76-87A8-DC35C69491F5}"/>
              </a:ext>
            </a:extLst>
          </p:cNvPr>
          <p:cNvSpPr txBox="1"/>
          <p:nvPr/>
        </p:nvSpPr>
        <p:spPr>
          <a:xfrm>
            <a:off x="1415337" y="5556795"/>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65772"/>
                </a:solidFill>
                <a:effectLst/>
                <a:uLnTx/>
                <a:uFillTx/>
                <a:latin typeface="Garamond" panose="02020404030301010803" pitchFamily="18" charset="0"/>
                <a:ea typeface="+mn-ea"/>
                <a:cs typeface="+mn-cs"/>
              </a:rPr>
              <a:t>I don’t have to see them anymore</a:t>
            </a:r>
            <a:endParaRPr kumimoji="0" lang="en-US" sz="1400" b="0" i="0" u="none" strike="noStrike" kern="1200" cap="none" spc="0" normalizeH="0" baseline="0" noProof="0" dirty="0">
              <a:ln>
                <a:noFill/>
              </a:ln>
              <a:solidFill>
                <a:srgbClr val="F65772"/>
              </a:solidFill>
              <a:effectLst/>
              <a:uLnTx/>
              <a:uFillTx/>
              <a:latin typeface="Garamond" panose="02020404030301010803" pitchFamily="18" charset="0"/>
              <a:ea typeface="+mn-ea"/>
              <a:cs typeface="+mn-cs"/>
            </a:endParaRPr>
          </a:p>
        </p:txBody>
      </p:sp>
      <p:sp>
        <p:nvSpPr>
          <p:cNvPr id="53" name="TextBox 52">
            <a:extLst>
              <a:ext uri="{FF2B5EF4-FFF2-40B4-BE49-F238E27FC236}">
                <a16:creationId xmlns:a16="http://schemas.microsoft.com/office/drawing/2014/main" id="{F0724850-25E4-4FE5-9775-1BC5A14AF629}"/>
              </a:ext>
            </a:extLst>
          </p:cNvPr>
          <p:cNvSpPr txBox="1"/>
          <p:nvPr/>
        </p:nvSpPr>
        <p:spPr>
          <a:xfrm>
            <a:off x="2068260" y="5915568"/>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65772"/>
                </a:solidFill>
                <a:effectLst/>
                <a:uLnTx/>
                <a:uFillTx/>
                <a:latin typeface="Garamond" panose="02020404030301010803" pitchFamily="18" charset="0"/>
                <a:ea typeface="+mn-ea"/>
                <a:cs typeface="+mn-cs"/>
              </a:rPr>
              <a:t>I’m not in trouble</a:t>
            </a:r>
            <a:endParaRPr kumimoji="0" lang="en-US" sz="1400" b="0" i="0" u="none" strike="noStrike" kern="1200" cap="none" spc="0" normalizeH="0" baseline="0" noProof="0" dirty="0">
              <a:ln>
                <a:noFill/>
              </a:ln>
              <a:solidFill>
                <a:srgbClr val="F65772"/>
              </a:solidFill>
              <a:effectLst/>
              <a:uLnTx/>
              <a:uFillTx/>
              <a:latin typeface="Garamond" panose="02020404030301010803" pitchFamily="18" charset="0"/>
              <a:ea typeface="+mn-ea"/>
              <a:cs typeface="+mn-cs"/>
            </a:endParaRPr>
          </a:p>
        </p:txBody>
      </p:sp>
      <p:sp>
        <p:nvSpPr>
          <p:cNvPr id="54" name="TextBox 53">
            <a:extLst>
              <a:ext uri="{FF2B5EF4-FFF2-40B4-BE49-F238E27FC236}">
                <a16:creationId xmlns:a16="http://schemas.microsoft.com/office/drawing/2014/main" id="{1C094B19-2B2C-4F62-A4FB-D965AA62985E}"/>
              </a:ext>
            </a:extLst>
          </p:cNvPr>
          <p:cNvSpPr txBox="1"/>
          <p:nvPr/>
        </p:nvSpPr>
        <p:spPr>
          <a:xfrm>
            <a:off x="843571" y="1432165"/>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rPr>
              <a:t>They will take something important from me</a:t>
            </a:r>
            <a:endParaRPr kumimoji="0" lang="en-US" sz="1400" b="0"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endParaRPr>
          </a:p>
        </p:txBody>
      </p:sp>
      <p:sp>
        <p:nvSpPr>
          <p:cNvPr id="55" name="TextBox 54">
            <a:extLst>
              <a:ext uri="{FF2B5EF4-FFF2-40B4-BE49-F238E27FC236}">
                <a16:creationId xmlns:a16="http://schemas.microsoft.com/office/drawing/2014/main" id="{D834D059-4EF8-43E8-B56D-367DC10EFB9E}"/>
              </a:ext>
            </a:extLst>
          </p:cNvPr>
          <p:cNvSpPr txBox="1"/>
          <p:nvPr/>
        </p:nvSpPr>
        <p:spPr>
          <a:xfrm>
            <a:off x="9692591" y="1810731"/>
            <a:ext cx="201600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rPr>
              <a:t>I will be punished</a:t>
            </a:r>
            <a:endParaRPr kumimoji="0" lang="en-US" sz="1400" b="0"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endParaRPr>
          </a:p>
        </p:txBody>
      </p:sp>
      <p:sp>
        <p:nvSpPr>
          <p:cNvPr id="56" name="TextBox 55">
            <a:extLst>
              <a:ext uri="{FF2B5EF4-FFF2-40B4-BE49-F238E27FC236}">
                <a16:creationId xmlns:a16="http://schemas.microsoft.com/office/drawing/2014/main" id="{56CAFB1F-6CF3-4D2E-BBDD-F0468561C178}"/>
              </a:ext>
            </a:extLst>
          </p:cNvPr>
          <p:cNvSpPr txBox="1"/>
          <p:nvPr/>
        </p:nvSpPr>
        <p:spPr>
          <a:xfrm>
            <a:off x="9030994" y="3932226"/>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9B0821"/>
                </a:solidFill>
                <a:effectLst/>
                <a:uLnTx/>
                <a:uFillTx/>
                <a:latin typeface="Garamond" panose="02020404030301010803" pitchFamily="18" charset="0"/>
                <a:ea typeface="+mn-ea"/>
                <a:cs typeface="+mn-cs"/>
              </a:rPr>
              <a:t>Maybe I should take it back</a:t>
            </a:r>
            <a:endParaRPr kumimoji="0" lang="en-US" sz="1400" b="0" i="0" u="none" strike="noStrike" kern="1200" cap="none" spc="0" normalizeH="0" baseline="0" noProof="0" dirty="0">
              <a:ln>
                <a:noFill/>
              </a:ln>
              <a:solidFill>
                <a:srgbClr val="9B0821"/>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25405352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4 – DIFFICULT CONVERSATIONS</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sp>
        <p:nvSpPr>
          <p:cNvPr id="5" name="Oval 4">
            <a:extLst>
              <a:ext uri="{FF2B5EF4-FFF2-40B4-BE49-F238E27FC236}">
                <a16:creationId xmlns:a16="http://schemas.microsoft.com/office/drawing/2014/main" id="{E2BDDD44-A8FE-40FD-A025-E14144166241}"/>
              </a:ext>
            </a:extLst>
          </p:cNvPr>
          <p:cNvSpPr/>
          <p:nvPr/>
        </p:nvSpPr>
        <p:spPr>
          <a:xfrm>
            <a:off x="4647436" y="3447789"/>
            <a:ext cx="1788088" cy="1788088"/>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rPr>
              <a:t>What you may be feeling</a:t>
            </a:r>
            <a:endParaRPr kumimoji="0" lang="en-US" sz="1800" b="0"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endParaRPr>
          </a:p>
        </p:txBody>
      </p:sp>
      <p:sp>
        <p:nvSpPr>
          <p:cNvPr id="6" name="TextBox 5">
            <a:extLst>
              <a:ext uri="{FF2B5EF4-FFF2-40B4-BE49-F238E27FC236}">
                <a16:creationId xmlns:a16="http://schemas.microsoft.com/office/drawing/2014/main" id="{D2C4D7BF-FDA4-470B-A0B1-94CBED758C6D}"/>
              </a:ext>
            </a:extLst>
          </p:cNvPr>
          <p:cNvSpPr txBox="1"/>
          <p:nvPr/>
        </p:nvSpPr>
        <p:spPr>
          <a:xfrm>
            <a:off x="4722471" y="2475515"/>
            <a:ext cx="1637817"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rPr>
              <a:t>afraid</a:t>
            </a:r>
            <a:endParaRPr kumimoji="0" lang="en-US" sz="3600" b="1"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endParaRPr>
          </a:p>
        </p:txBody>
      </p:sp>
      <p:sp>
        <p:nvSpPr>
          <p:cNvPr id="7" name="TextBox 6">
            <a:extLst>
              <a:ext uri="{FF2B5EF4-FFF2-40B4-BE49-F238E27FC236}">
                <a16:creationId xmlns:a16="http://schemas.microsoft.com/office/drawing/2014/main" id="{7B71B3D0-83AE-46D6-AA63-953E349C5892}"/>
              </a:ext>
            </a:extLst>
          </p:cNvPr>
          <p:cNvSpPr txBox="1"/>
          <p:nvPr/>
        </p:nvSpPr>
        <p:spPr>
          <a:xfrm>
            <a:off x="6732086" y="3211892"/>
            <a:ext cx="1637817"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CF0A2C">
                    <a:lumMod val="75000"/>
                  </a:srgbClr>
                </a:solidFill>
                <a:effectLst/>
                <a:uLnTx/>
                <a:uFillTx/>
                <a:latin typeface="Garamond" panose="02020404030301010803" pitchFamily="18" charset="0"/>
                <a:ea typeface="+mn-ea"/>
                <a:cs typeface="+mn-cs"/>
              </a:rPr>
              <a:t>guilty</a:t>
            </a:r>
            <a:endParaRPr kumimoji="0" lang="en-US" sz="3600" b="1" i="0" u="none" strike="noStrike" kern="1200" cap="none" spc="0" normalizeH="0" baseline="0" noProof="0" dirty="0">
              <a:ln>
                <a:noFill/>
              </a:ln>
              <a:solidFill>
                <a:srgbClr val="CF0A2C">
                  <a:lumMod val="75000"/>
                </a:srgbClr>
              </a:solidFill>
              <a:effectLst/>
              <a:uLnTx/>
              <a:uFillTx/>
              <a:latin typeface="Garamond" panose="02020404030301010803" pitchFamily="18" charset="0"/>
              <a:ea typeface="+mn-ea"/>
              <a:cs typeface="+mn-cs"/>
            </a:endParaRPr>
          </a:p>
        </p:txBody>
      </p:sp>
      <p:sp>
        <p:nvSpPr>
          <p:cNvPr id="8" name="TextBox 7">
            <a:extLst>
              <a:ext uri="{FF2B5EF4-FFF2-40B4-BE49-F238E27FC236}">
                <a16:creationId xmlns:a16="http://schemas.microsoft.com/office/drawing/2014/main" id="{A86C7A48-667D-4C65-8DB6-CAAEBCD6A4DB}"/>
              </a:ext>
            </a:extLst>
          </p:cNvPr>
          <p:cNvSpPr txBox="1"/>
          <p:nvPr/>
        </p:nvSpPr>
        <p:spPr>
          <a:xfrm>
            <a:off x="6732086" y="4224430"/>
            <a:ext cx="2280213"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CF0A2C"/>
                </a:solidFill>
                <a:effectLst/>
                <a:uLnTx/>
                <a:uFillTx/>
                <a:latin typeface="Garamond" panose="02020404030301010803" pitchFamily="18" charset="0"/>
                <a:ea typeface="+mn-ea"/>
                <a:cs typeface="+mn-cs"/>
              </a:rPr>
              <a:t>angry</a:t>
            </a:r>
            <a:endParaRPr kumimoji="0" lang="en-US" sz="3600" b="1" i="0" u="none" strike="noStrike" kern="1200" cap="none" spc="0" normalizeH="0" baseline="0" noProof="0" dirty="0">
              <a:ln>
                <a:noFill/>
              </a:ln>
              <a:solidFill>
                <a:srgbClr val="CF0A2C"/>
              </a:solidFill>
              <a:effectLst/>
              <a:uLnTx/>
              <a:uFillTx/>
              <a:latin typeface="Garamond" panose="02020404030301010803" pitchFamily="18" charset="0"/>
              <a:ea typeface="+mn-ea"/>
              <a:cs typeface="+mn-cs"/>
            </a:endParaRPr>
          </a:p>
        </p:txBody>
      </p:sp>
      <p:sp>
        <p:nvSpPr>
          <p:cNvPr id="9" name="TextBox 8">
            <a:extLst>
              <a:ext uri="{FF2B5EF4-FFF2-40B4-BE49-F238E27FC236}">
                <a16:creationId xmlns:a16="http://schemas.microsoft.com/office/drawing/2014/main" id="{23EC3C25-1B65-492B-8BB3-D64E51E92787}"/>
              </a:ext>
            </a:extLst>
          </p:cNvPr>
          <p:cNvSpPr txBox="1"/>
          <p:nvPr/>
        </p:nvSpPr>
        <p:spPr>
          <a:xfrm>
            <a:off x="4421530" y="5420130"/>
            <a:ext cx="2310556"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F65772">
                    <a:lumMod val="75000"/>
                  </a:srgbClr>
                </a:solidFill>
                <a:effectLst/>
                <a:uLnTx/>
                <a:uFillTx/>
                <a:latin typeface="Garamond" panose="02020404030301010803" pitchFamily="18" charset="0"/>
                <a:ea typeface="+mn-ea"/>
                <a:cs typeface="+mn-cs"/>
              </a:rPr>
              <a:t>confused</a:t>
            </a:r>
            <a:endParaRPr kumimoji="0" lang="en-US" sz="3600" b="1" i="0" u="none" strike="noStrike" kern="1200" cap="none" spc="0" normalizeH="0" baseline="0" noProof="0" dirty="0">
              <a:ln>
                <a:noFill/>
              </a:ln>
              <a:solidFill>
                <a:srgbClr val="F65772">
                  <a:lumMod val="75000"/>
                </a:srgbClr>
              </a:solidFill>
              <a:effectLst/>
              <a:uLnTx/>
              <a:uFillTx/>
              <a:latin typeface="Garamond" panose="02020404030301010803" pitchFamily="18" charset="0"/>
              <a:ea typeface="+mn-ea"/>
              <a:cs typeface="+mn-cs"/>
            </a:endParaRPr>
          </a:p>
        </p:txBody>
      </p:sp>
      <p:sp>
        <p:nvSpPr>
          <p:cNvPr id="10" name="TextBox 9">
            <a:extLst>
              <a:ext uri="{FF2B5EF4-FFF2-40B4-BE49-F238E27FC236}">
                <a16:creationId xmlns:a16="http://schemas.microsoft.com/office/drawing/2014/main" id="{195448E1-7FD8-423F-9B27-28B6618025A4}"/>
              </a:ext>
            </a:extLst>
          </p:cNvPr>
          <p:cNvSpPr txBox="1"/>
          <p:nvPr/>
        </p:nvSpPr>
        <p:spPr>
          <a:xfrm>
            <a:off x="2552219" y="3102399"/>
            <a:ext cx="1869312"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F65772">
                    <a:lumMod val="60000"/>
                    <a:lumOff val="40000"/>
                  </a:srgbClr>
                </a:solidFill>
                <a:effectLst/>
                <a:uLnTx/>
                <a:uFillTx/>
                <a:latin typeface="Garamond" panose="02020404030301010803" pitchFamily="18" charset="0"/>
                <a:ea typeface="+mn-ea"/>
                <a:cs typeface="+mn-cs"/>
              </a:rPr>
              <a:t>lonely</a:t>
            </a:r>
            <a:endParaRPr kumimoji="0" lang="en-US" sz="3600" b="1" i="0" u="none" strike="noStrike" kern="1200" cap="none" spc="0" normalizeH="0" baseline="0" noProof="0" dirty="0">
              <a:ln>
                <a:noFill/>
              </a:ln>
              <a:solidFill>
                <a:srgbClr val="F65772">
                  <a:lumMod val="60000"/>
                  <a:lumOff val="40000"/>
                </a:srgbClr>
              </a:solidFill>
              <a:effectLst/>
              <a:uLnTx/>
              <a:uFillTx/>
              <a:latin typeface="Garamond" panose="02020404030301010803" pitchFamily="18" charset="0"/>
              <a:ea typeface="+mn-ea"/>
              <a:cs typeface="+mn-cs"/>
            </a:endParaRPr>
          </a:p>
        </p:txBody>
      </p:sp>
      <p:sp>
        <p:nvSpPr>
          <p:cNvPr id="11" name="TextBox 10">
            <a:extLst>
              <a:ext uri="{FF2B5EF4-FFF2-40B4-BE49-F238E27FC236}">
                <a16:creationId xmlns:a16="http://schemas.microsoft.com/office/drawing/2014/main" id="{316F1D70-2BB8-498D-AC04-3E72F1418453}"/>
              </a:ext>
            </a:extLst>
          </p:cNvPr>
          <p:cNvSpPr txBox="1"/>
          <p:nvPr/>
        </p:nvSpPr>
        <p:spPr>
          <a:xfrm>
            <a:off x="2523481" y="4295988"/>
            <a:ext cx="1869312"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F65772"/>
                </a:solidFill>
                <a:effectLst/>
                <a:uLnTx/>
                <a:uFillTx/>
                <a:latin typeface="Garamond" panose="02020404030301010803" pitchFamily="18" charset="0"/>
                <a:ea typeface="+mn-ea"/>
                <a:cs typeface="+mn-cs"/>
              </a:rPr>
              <a:t>grieving </a:t>
            </a:r>
            <a:endParaRPr kumimoji="0" lang="en-US" sz="3600" b="1" i="0" u="none" strike="noStrike" kern="1200" cap="none" spc="0" normalizeH="0" baseline="0" noProof="0" dirty="0">
              <a:ln>
                <a:noFill/>
              </a:ln>
              <a:solidFill>
                <a:srgbClr val="F65772"/>
              </a:solidFill>
              <a:effectLst/>
              <a:uLnTx/>
              <a:uFillTx/>
              <a:latin typeface="Garamond" panose="02020404030301010803" pitchFamily="18" charset="0"/>
              <a:ea typeface="+mn-ea"/>
              <a:cs typeface="+mn-cs"/>
            </a:endParaRPr>
          </a:p>
        </p:txBody>
      </p:sp>
      <p:sp>
        <p:nvSpPr>
          <p:cNvPr id="13" name="TextBox 12">
            <a:extLst>
              <a:ext uri="{FF2B5EF4-FFF2-40B4-BE49-F238E27FC236}">
                <a16:creationId xmlns:a16="http://schemas.microsoft.com/office/drawing/2014/main" id="{857AC798-0CF8-44EC-B77A-8A09E4B3DBDC}"/>
              </a:ext>
            </a:extLst>
          </p:cNvPr>
          <p:cNvSpPr txBox="1"/>
          <p:nvPr/>
        </p:nvSpPr>
        <p:spPr>
          <a:xfrm>
            <a:off x="8902113" y="3318776"/>
            <a:ext cx="3226451"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9B0821"/>
                </a:solidFill>
                <a:effectLst/>
                <a:uLnTx/>
                <a:uFillTx/>
                <a:latin typeface="Garamond" panose="02020404030301010803" pitchFamily="18" charset="0"/>
                <a:ea typeface="+mn-ea"/>
                <a:cs typeface="+mn-cs"/>
              </a:rPr>
              <a:t>It’s my fault</a:t>
            </a:r>
            <a:endParaRPr kumimoji="0" lang="en-US" sz="2000" b="0" i="0" u="sng" strike="noStrike" kern="1200" cap="none" spc="0" normalizeH="0" baseline="0" noProof="0" dirty="0">
              <a:ln>
                <a:noFill/>
              </a:ln>
              <a:solidFill>
                <a:srgbClr val="9B0821"/>
              </a:solidFill>
              <a:effectLst/>
              <a:uLnTx/>
              <a:uFillTx/>
              <a:latin typeface="Garamond" panose="02020404030301010803" pitchFamily="18" charset="0"/>
              <a:ea typeface="+mn-ea"/>
              <a:cs typeface="+mn-cs"/>
            </a:endParaRPr>
          </a:p>
        </p:txBody>
      </p:sp>
      <p:sp>
        <p:nvSpPr>
          <p:cNvPr id="14" name="TextBox 13">
            <a:extLst>
              <a:ext uri="{FF2B5EF4-FFF2-40B4-BE49-F238E27FC236}">
                <a16:creationId xmlns:a16="http://schemas.microsoft.com/office/drawing/2014/main" id="{52008F74-1D4B-4B06-BDC1-01A24088E035}"/>
              </a:ext>
            </a:extLst>
          </p:cNvPr>
          <p:cNvSpPr txBox="1"/>
          <p:nvPr/>
        </p:nvSpPr>
        <p:spPr>
          <a:xfrm>
            <a:off x="8747001" y="4235866"/>
            <a:ext cx="307848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CF0A2C"/>
                </a:solidFill>
                <a:effectLst/>
                <a:uLnTx/>
                <a:uFillTx/>
                <a:latin typeface="Garamond" panose="02020404030301010803" pitchFamily="18" charset="0"/>
                <a:ea typeface="+mn-ea"/>
                <a:cs typeface="+mn-cs"/>
              </a:rPr>
              <a:t>They hurt my child</a:t>
            </a:r>
            <a:endParaRPr kumimoji="0" lang="en-US" sz="2000" b="0" i="0" u="sng" strike="noStrike" kern="1200" cap="none" spc="0" normalizeH="0" baseline="0" noProof="0" dirty="0">
              <a:ln>
                <a:noFill/>
              </a:ln>
              <a:solidFill>
                <a:srgbClr val="CF0A2C"/>
              </a:solidFill>
              <a:effectLst/>
              <a:uLnTx/>
              <a:uFillTx/>
              <a:latin typeface="Garamond" panose="02020404030301010803" pitchFamily="18" charset="0"/>
              <a:ea typeface="+mn-ea"/>
              <a:cs typeface="+mn-cs"/>
            </a:endParaRPr>
          </a:p>
        </p:txBody>
      </p:sp>
      <p:sp>
        <p:nvSpPr>
          <p:cNvPr id="17" name="TextBox 16">
            <a:extLst>
              <a:ext uri="{FF2B5EF4-FFF2-40B4-BE49-F238E27FC236}">
                <a16:creationId xmlns:a16="http://schemas.microsoft.com/office/drawing/2014/main" id="{723F0FDB-8229-427A-91ED-1ED04B622650}"/>
              </a:ext>
            </a:extLst>
          </p:cNvPr>
          <p:cNvSpPr txBox="1"/>
          <p:nvPr/>
        </p:nvSpPr>
        <p:spPr>
          <a:xfrm>
            <a:off x="7309133" y="2557589"/>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9B0821"/>
                </a:solidFill>
                <a:effectLst/>
                <a:uLnTx/>
                <a:uFillTx/>
                <a:latin typeface="Garamond" panose="02020404030301010803" pitchFamily="18" charset="0"/>
                <a:ea typeface="+mn-ea"/>
                <a:cs typeface="+mn-cs"/>
              </a:rPr>
              <a:t>I still care about the person who did this</a:t>
            </a:r>
            <a:endParaRPr kumimoji="0" lang="en-US" sz="1400" b="0" i="0" u="none" strike="noStrike" kern="1200" cap="none" spc="0" normalizeH="0" baseline="0" noProof="0" dirty="0">
              <a:ln>
                <a:noFill/>
              </a:ln>
              <a:solidFill>
                <a:srgbClr val="9B0821"/>
              </a:solidFill>
              <a:effectLst/>
              <a:uLnTx/>
              <a:uFillTx/>
              <a:latin typeface="Garamond" panose="02020404030301010803" pitchFamily="18" charset="0"/>
              <a:ea typeface="+mn-ea"/>
              <a:cs typeface="+mn-cs"/>
            </a:endParaRPr>
          </a:p>
        </p:txBody>
      </p:sp>
      <p:sp>
        <p:nvSpPr>
          <p:cNvPr id="19" name="TextBox 18">
            <a:extLst>
              <a:ext uri="{FF2B5EF4-FFF2-40B4-BE49-F238E27FC236}">
                <a16:creationId xmlns:a16="http://schemas.microsoft.com/office/drawing/2014/main" id="{E827BBFB-D073-4A37-BA67-B9BE4C8D6BAF}"/>
              </a:ext>
            </a:extLst>
          </p:cNvPr>
          <p:cNvSpPr txBox="1"/>
          <p:nvPr/>
        </p:nvSpPr>
        <p:spPr>
          <a:xfrm>
            <a:off x="8779335" y="4633801"/>
            <a:ext cx="307848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CF0A2C"/>
                </a:solidFill>
                <a:effectLst/>
                <a:uLnTx/>
                <a:uFillTx/>
                <a:latin typeface="Garamond" panose="02020404030301010803" pitchFamily="18" charset="0"/>
                <a:ea typeface="+mn-ea"/>
                <a:cs typeface="+mn-cs"/>
              </a:rPr>
              <a:t>They deceived me</a:t>
            </a:r>
            <a:endParaRPr kumimoji="0" lang="en-US" sz="1400" b="0" i="0" u="none" strike="noStrike" kern="1200" cap="none" spc="0" normalizeH="0" baseline="0" noProof="0" dirty="0">
              <a:ln>
                <a:noFill/>
              </a:ln>
              <a:solidFill>
                <a:srgbClr val="CF0A2C"/>
              </a:solidFill>
              <a:effectLst/>
              <a:uLnTx/>
              <a:uFillTx/>
              <a:latin typeface="Garamond" panose="02020404030301010803" pitchFamily="18" charset="0"/>
              <a:ea typeface="+mn-ea"/>
              <a:cs typeface="+mn-cs"/>
            </a:endParaRPr>
          </a:p>
        </p:txBody>
      </p:sp>
      <p:sp>
        <p:nvSpPr>
          <p:cNvPr id="22" name="TextBox 21">
            <a:extLst>
              <a:ext uri="{FF2B5EF4-FFF2-40B4-BE49-F238E27FC236}">
                <a16:creationId xmlns:a16="http://schemas.microsoft.com/office/drawing/2014/main" id="{172891A1-A002-475D-A1FE-DF9CB2651E6C}"/>
              </a:ext>
            </a:extLst>
          </p:cNvPr>
          <p:cNvSpPr txBox="1"/>
          <p:nvPr/>
        </p:nvSpPr>
        <p:spPr>
          <a:xfrm>
            <a:off x="8912978" y="2916726"/>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9B0821"/>
                </a:solidFill>
                <a:effectLst/>
                <a:uLnTx/>
                <a:uFillTx/>
                <a:latin typeface="Garamond" panose="02020404030301010803" pitchFamily="18" charset="0"/>
                <a:ea typeface="+mn-ea"/>
                <a:cs typeface="+mn-cs"/>
              </a:rPr>
              <a:t>I didn’t protect my child</a:t>
            </a:r>
            <a:endParaRPr kumimoji="0" lang="en-US" sz="1400" b="0" i="0" u="none" strike="noStrike" kern="1200" cap="none" spc="0" normalizeH="0" baseline="0" noProof="0" dirty="0">
              <a:ln>
                <a:noFill/>
              </a:ln>
              <a:solidFill>
                <a:srgbClr val="9B0821"/>
              </a:solidFill>
              <a:effectLst/>
              <a:uLnTx/>
              <a:uFillTx/>
              <a:latin typeface="Garamond" panose="02020404030301010803" pitchFamily="18" charset="0"/>
              <a:ea typeface="+mn-ea"/>
              <a:cs typeface="+mn-cs"/>
            </a:endParaRPr>
          </a:p>
        </p:txBody>
      </p:sp>
      <p:sp>
        <p:nvSpPr>
          <p:cNvPr id="23" name="TextBox 22">
            <a:extLst>
              <a:ext uri="{FF2B5EF4-FFF2-40B4-BE49-F238E27FC236}">
                <a16:creationId xmlns:a16="http://schemas.microsoft.com/office/drawing/2014/main" id="{794E9DE3-F2D4-4169-BBEC-0CF8564A6DAA}"/>
              </a:ext>
            </a:extLst>
          </p:cNvPr>
          <p:cNvSpPr txBox="1"/>
          <p:nvPr/>
        </p:nvSpPr>
        <p:spPr>
          <a:xfrm>
            <a:off x="8545912" y="3870091"/>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9B0821"/>
                </a:solidFill>
                <a:effectLst/>
                <a:uLnTx/>
                <a:uFillTx/>
                <a:latin typeface="Garamond" panose="02020404030301010803" pitchFamily="18" charset="0"/>
                <a:ea typeface="+mn-ea"/>
                <a:cs typeface="+mn-cs"/>
              </a:rPr>
              <a:t>I didn’t see what was happening</a:t>
            </a:r>
            <a:endParaRPr kumimoji="0" lang="en-US" sz="1400" b="0" i="0" u="none" strike="noStrike" kern="1200" cap="none" spc="0" normalizeH="0" baseline="0" noProof="0" dirty="0">
              <a:ln>
                <a:noFill/>
              </a:ln>
              <a:solidFill>
                <a:srgbClr val="9B0821"/>
              </a:solidFill>
              <a:effectLst/>
              <a:uLnTx/>
              <a:uFillTx/>
              <a:latin typeface="Garamond" panose="02020404030301010803" pitchFamily="18" charset="0"/>
              <a:ea typeface="+mn-ea"/>
              <a:cs typeface="+mn-cs"/>
            </a:endParaRPr>
          </a:p>
        </p:txBody>
      </p:sp>
      <p:sp>
        <p:nvSpPr>
          <p:cNvPr id="26" name="TextBox 25">
            <a:extLst>
              <a:ext uri="{FF2B5EF4-FFF2-40B4-BE49-F238E27FC236}">
                <a16:creationId xmlns:a16="http://schemas.microsoft.com/office/drawing/2014/main" id="{95A5B09B-C949-458B-BA17-4EB74718BBCF}"/>
              </a:ext>
            </a:extLst>
          </p:cNvPr>
          <p:cNvSpPr txBox="1"/>
          <p:nvPr/>
        </p:nvSpPr>
        <p:spPr>
          <a:xfrm>
            <a:off x="324384" y="1265323"/>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rPr>
              <a:t>What if my child becomes an abuser?</a:t>
            </a:r>
            <a:endParaRPr kumimoji="0" lang="en-US" sz="1400" b="0"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endParaRPr>
          </a:p>
        </p:txBody>
      </p:sp>
      <p:sp>
        <p:nvSpPr>
          <p:cNvPr id="28" name="TextBox 27">
            <a:extLst>
              <a:ext uri="{FF2B5EF4-FFF2-40B4-BE49-F238E27FC236}">
                <a16:creationId xmlns:a16="http://schemas.microsoft.com/office/drawing/2014/main" id="{144034CA-B56D-472E-B449-F54F789484E6}"/>
              </a:ext>
            </a:extLst>
          </p:cNvPr>
          <p:cNvSpPr txBox="1"/>
          <p:nvPr/>
        </p:nvSpPr>
        <p:spPr>
          <a:xfrm>
            <a:off x="6325122" y="1254831"/>
            <a:ext cx="512572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rPr>
              <a:t>I’m worried what will happen to the person</a:t>
            </a:r>
            <a:endParaRPr kumimoji="0" lang="en-US" sz="2000" b="0" i="0" u="sng"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endParaRPr>
          </a:p>
        </p:txBody>
      </p:sp>
      <p:sp>
        <p:nvSpPr>
          <p:cNvPr id="29" name="TextBox 28">
            <a:extLst>
              <a:ext uri="{FF2B5EF4-FFF2-40B4-BE49-F238E27FC236}">
                <a16:creationId xmlns:a16="http://schemas.microsoft.com/office/drawing/2014/main" id="{20D4CBAB-33C4-4E69-9960-C606D3BD665F}"/>
              </a:ext>
            </a:extLst>
          </p:cNvPr>
          <p:cNvSpPr txBox="1"/>
          <p:nvPr/>
        </p:nvSpPr>
        <p:spPr>
          <a:xfrm>
            <a:off x="3220245" y="6191304"/>
            <a:ext cx="404863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ED0D33"/>
                </a:solidFill>
                <a:effectLst/>
                <a:uLnTx/>
                <a:uFillTx/>
                <a:latin typeface="Garamond" panose="02020404030301010803" pitchFamily="18" charset="0"/>
                <a:ea typeface="+mn-ea"/>
                <a:cs typeface="+mn-cs"/>
              </a:rPr>
              <a:t>I care about the person</a:t>
            </a:r>
            <a:endParaRPr kumimoji="0" lang="en-US" sz="2000" b="0" i="0" u="sng" strike="noStrike" kern="1200" cap="none" spc="0" normalizeH="0" baseline="0" noProof="0" dirty="0">
              <a:ln>
                <a:noFill/>
              </a:ln>
              <a:solidFill>
                <a:srgbClr val="ED0D33"/>
              </a:solidFill>
              <a:effectLst/>
              <a:uLnTx/>
              <a:uFillTx/>
              <a:latin typeface="Garamond" panose="02020404030301010803" pitchFamily="18" charset="0"/>
              <a:ea typeface="+mn-ea"/>
              <a:cs typeface="+mn-cs"/>
            </a:endParaRPr>
          </a:p>
        </p:txBody>
      </p:sp>
      <p:sp>
        <p:nvSpPr>
          <p:cNvPr id="30" name="TextBox 29">
            <a:extLst>
              <a:ext uri="{FF2B5EF4-FFF2-40B4-BE49-F238E27FC236}">
                <a16:creationId xmlns:a16="http://schemas.microsoft.com/office/drawing/2014/main" id="{A3858CDF-A4F1-4EF9-BB1B-A39ACF149376}"/>
              </a:ext>
            </a:extLst>
          </p:cNvPr>
          <p:cNvSpPr txBox="1"/>
          <p:nvPr/>
        </p:nvSpPr>
        <p:spPr>
          <a:xfrm>
            <a:off x="5823633" y="6287866"/>
            <a:ext cx="307848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ED0D33"/>
                </a:solidFill>
                <a:effectLst/>
                <a:uLnTx/>
                <a:uFillTx/>
                <a:latin typeface="Garamond" panose="02020404030301010803" pitchFamily="18" charset="0"/>
                <a:ea typeface="+mn-ea"/>
                <a:cs typeface="+mn-cs"/>
              </a:rPr>
              <a:t>Maybe the child got it wrong</a:t>
            </a:r>
            <a:endParaRPr kumimoji="0" lang="en-US" sz="1400" b="0" i="0" u="none" strike="noStrike" kern="1200" cap="none" spc="0" normalizeH="0" baseline="0" noProof="0" dirty="0">
              <a:ln>
                <a:noFill/>
              </a:ln>
              <a:solidFill>
                <a:srgbClr val="ED0D33"/>
              </a:solidFill>
              <a:effectLst/>
              <a:uLnTx/>
              <a:uFillTx/>
              <a:latin typeface="Garamond" panose="02020404030301010803" pitchFamily="18" charset="0"/>
              <a:ea typeface="+mn-ea"/>
              <a:cs typeface="+mn-cs"/>
            </a:endParaRPr>
          </a:p>
        </p:txBody>
      </p:sp>
      <p:sp>
        <p:nvSpPr>
          <p:cNvPr id="34" name="TextBox 33">
            <a:extLst>
              <a:ext uri="{FF2B5EF4-FFF2-40B4-BE49-F238E27FC236}">
                <a16:creationId xmlns:a16="http://schemas.microsoft.com/office/drawing/2014/main" id="{10ADFBF9-02A2-46C1-AE09-5DA704B43D36}"/>
              </a:ext>
            </a:extLst>
          </p:cNvPr>
          <p:cNvSpPr txBox="1"/>
          <p:nvPr/>
        </p:nvSpPr>
        <p:spPr>
          <a:xfrm>
            <a:off x="709189" y="1570341"/>
            <a:ext cx="549510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rPr>
              <a:t>I’m worried how this will affect my child</a:t>
            </a:r>
            <a:endParaRPr kumimoji="0" lang="en-US" sz="2000" b="0" i="0" u="sng"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endParaRPr>
          </a:p>
        </p:txBody>
      </p:sp>
      <p:sp>
        <p:nvSpPr>
          <p:cNvPr id="36" name="TextBox 35">
            <a:extLst>
              <a:ext uri="{FF2B5EF4-FFF2-40B4-BE49-F238E27FC236}">
                <a16:creationId xmlns:a16="http://schemas.microsoft.com/office/drawing/2014/main" id="{2B93D636-57D1-42BD-BC25-473FEF6FF6CC}"/>
              </a:ext>
            </a:extLst>
          </p:cNvPr>
          <p:cNvSpPr txBox="1"/>
          <p:nvPr/>
        </p:nvSpPr>
        <p:spPr>
          <a:xfrm>
            <a:off x="395821" y="2061794"/>
            <a:ext cx="3548855"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rPr>
              <a:t>I don’t know who to trust</a:t>
            </a:r>
            <a:endParaRPr kumimoji="0" lang="en-US" sz="2000" b="0" i="0" u="sng"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endParaRPr>
          </a:p>
        </p:txBody>
      </p:sp>
      <p:sp>
        <p:nvSpPr>
          <p:cNvPr id="40" name="TextBox 39">
            <a:extLst>
              <a:ext uri="{FF2B5EF4-FFF2-40B4-BE49-F238E27FC236}">
                <a16:creationId xmlns:a16="http://schemas.microsoft.com/office/drawing/2014/main" id="{63BD36D6-EC90-4625-8ACD-1BC4288C3718}"/>
              </a:ext>
            </a:extLst>
          </p:cNvPr>
          <p:cNvSpPr txBox="1"/>
          <p:nvPr/>
        </p:nvSpPr>
        <p:spPr>
          <a:xfrm>
            <a:off x="510857" y="3446181"/>
            <a:ext cx="204136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F65772">
                    <a:lumMod val="60000"/>
                    <a:lumOff val="40000"/>
                  </a:srgbClr>
                </a:solidFill>
                <a:effectLst/>
                <a:uLnTx/>
                <a:uFillTx/>
                <a:latin typeface="Garamond" panose="02020404030301010803" pitchFamily="18" charset="0"/>
                <a:ea typeface="+mn-ea"/>
                <a:cs typeface="+mn-cs"/>
              </a:rPr>
              <a:t>I’m isolated</a:t>
            </a:r>
            <a:endParaRPr kumimoji="0" lang="en-US" sz="2000" b="0" i="0" u="sng" strike="noStrike" kern="1200" cap="none" spc="0" normalizeH="0" baseline="0" noProof="0" dirty="0">
              <a:ln>
                <a:noFill/>
              </a:ln>
              <a:solidFill>
                <a:srgbClr val="F65772">
                  <a:lumMod val="60000"/>
                  <a:lumOff val="40000"/>
                </a:srgbClr>
              </a:solidFill>
              <a:effectLst/>
              <a:uLnTx/>
              <a:uFillTx/>
              <a:latin typeface="Garamond" panose="02020404030301010803" pitchFamily="18" charset="0"/>
              <a:ea typeface="+mn-ea"/>
              <a:cs typeface="+mn-cs"/>
            </a:endParaRPr>
          </a:p>
        </p:txBody>
      </p:sp>
      <p:sp>
        <p:nvSpPr>
          <p:cNvPr id="41" name="TextBox 40">
            <a:extLst>
              <a:ext uri="{FF2B5EF4-FFF2-40B4-BE49-F238E27FC236}">
                <a16:creationId xmlns:a16="http://schemas.microsoft.com/office/drawing/2014/main" id="{82071B77-0D4F-4D8E-993D-ED8FA0EFCCB1}"/>
              </a:ext>
            </a:extLst>
          </p:cNvPr>
          <p:cNvSpPr txBox="1"/>
          <p:nvPr/>
        </p:nvSpPr>
        <p:spPr>
          <a:xfrm>
            <a:off x="268284" y="4994982"/>
            <a:ext cx="404863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F65772"/>
                </a:solidFill>
                <a:effectLst/>
                <a:uLnTx/>
                <a:uFillTx/>
                <a:latin typeface="Garamond" panose="02020404030301010803" pitchFamily="18" charset="0"/>
                <a:ea typeface="+mn-ea"/>
                <a:cs typeface="+mn-cs"/>
              </a:rPr>
              <a:t>I’ve lost the life I had</a:t>
            </a:r>
            <a:endParaRPr kumimoji="0" lang="en-US" sz="2000" b="0" i="0" u="sng" strike="noStrike" kern="1200" cap="none" spc="0" normalizeH="0" baseline="0" noProof="0" dirty="0">
              <a:ln>
                <a:noFill/>
              </a:ln>
              <a:solidFill>
                <a:srgbClr val="F65772"/>
              </a:solidFill>
              <a:effectLst/>
              <a:uLnTx/>
              <a:uFillTx/>
              <a:latin typeface="Garamond" panose="02020404030301010803" pitchFamily="18" charset="0"/>
              <a:ea typeface="+mn-ea"/>
              <a:cs typeface="+mn-cs"/>
            </a:endParaRPr>
          </a:p>
        </p:txBody>
      </p:sp>
      <p:sp>
        <p:nvSpPr>
          <p:cNvPr id="46" name="TextBox 45">
            <a:extLst>
              <a:ext uri="{FF2B5EF4-FFF2-40B4-BE49-F238E27FC236}">
                <a16:creationId xmlns:a16="http://schemas.microsoft.com/office/drawing/2014/main" id="{AA3CB1B9-8B00-4E4D-A907-E8E46C4B312F}"/>
              </a:ext>
            </a:extLst>
          </p:cNvPr>
          <p:cNvSpPr txBox="1"/>
          <p:nvPr/>
        </p:nvSpPr>
        <p:spPr>
          <a:xfrm>
            <a:off x="3640543" y="1269224"/>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rPr>
              <a:t>I fear they will never recover</a:t>
            </a:r>
            <a:endParaRPr kumimoji="0" lang="en-US" sz="1400" b="0"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endParaRPr>
          </a:p>
        </p:txBody>
      </p:sp>
      <p:sp>
        <p:nvSpPr>
          <p:cNvPr id="47" name="TextBox 46">
            <a:extLst>
              <a:ext uri="{FF2B5EF4-FFF2-40B4-BE49-F238E27FC236}">
                <a16:creationId xmlns:a16="http://schemas.microsoft.com/office/drawing/2014/main" id="{5C053304-33FA-4A69-907D-C0AF756A091F}"/>
              </a:ext>
            </a:extLst>
          </p:cNvPr>
          <p:cNvSpPr txBox="1"/>
          <p:nvPr/>
        </p:nvSpPr>
        <p:spPr>
          <a:xfrm>
            <a:off x="8711816" y="1646478"/>
            <a:ext cx="309600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rPr>
              <a:t>They might hurt themselves</a:t>
            </a:r>
            <a:endParaRPr kumimoji="0" lang="en-US" sz="1400" b="0"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endParaRPr>
          </a:p>
        </p:txBody>
      </p:sp>
      <p:sp>
        <p:nvSpPr>
          <p:cNvPr id="52" name="TextBox 51">
            <a:extLst>
              <a:ext uri="{FF2B5EF4-FFF2-40B4-BE49-F238E27FC236}">
                <a16:creationId xmlns:a16="http://schemas.microsoft.com/office/drawing/2014/main" id="{4D5F7842-FA76-4C76-87A8-DC35C69491F5}"/>
              </a:ext>
            </a:extLst>
          </p:cNvPr>
          <p:cNvSpPr txBox="1"/>
          <p:nvPr/>
        </p:nvSpPr>
        <p:spPr>
          <a:xfrm>
            <a:off x="386229" y="5556795"/>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65772"/>
                </a:solidFill>
                <a:effectLst/>
                <a:uLnTx/>
                <a:uFillTx/>
                <a:latin typeface="Garamond" panose="02020404030301010803" pitchFamily="18" charset="0"/>
                <a:ea typeface="+mn-ea"/>
                <a:cs typeface="+mn-cs"/>
              </a:rPr>
              <a:t>My child and my family are not the same</a:t>
            </a:r>
            <a:endParaRPr kumimoji="0" lang="en-US" sz="1400" b="0" i="0" u="none" strike="noStrike" kern="1200" cap="none" spc="0" normalizeH="0" baseline="0" noProof="0" dirty="0">
              <a:ln>
                <a:noFill/>
              </a:ln>
              <a:solidFill>
                <a:srgbClr val="F65772"/>
              </a:solidFill>
              <a:effectLst/>
              <a:uLnTx/>
              <a:uFillTx/>
              <a:latin typeface="Garamond" panose="02020404030301010803" pitchFamily="18" charset="0"/>
              <a:ea typeface="+mn-ea"/>
              <a:cs typeface="+mn-cs"/>
            </a:endParaRPr>
          </a:p>
        </p:txBody>
      </p:sp>
      <p:sp>
        <p:nvSpPr>
          <p:cNvPr id="54" name="TextBox 53">
            <a:extLst>
              <a:ext uri="{FF2B5EF4-FFF2-40B4-BE49-F238E27FC236}">
                <a16:creationId xmlns:a16="http://schemas.microsoft.com/office/drawing/2014/main" id="{1C094B19-2B2C-4F62-A4FB-D965AA62985E}"/>
              </a:ext>
            </a:extLst>
          </p:cNvPr>
          <p:cNvSpPr txBox="1"/>
          <p:nvPr/>
        </p:nvSpPr>
        <p:spPr>
          <a:xfrm>
            <a:off x="753822" y="2538391"/>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rPr>
              <a:t>The person has power over me</a:t>
            </a:r>
            <a:endParaRPr kumimoji="0" lang="en-US" sz="1400" b="0"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endParaRPr>
          </a:p>
        </p:txBody>
      </p:sp>
      <p:sp>
        <p:nvSpPr>
          <p:cNvPr id="48" name="TextBox 47">
            <a:extLst>
              <a:ext uri="{FF2B5EF4-FFF2-40B4-BE49-F238E27FC236}">
                <a16:creationId xmlns:a16="http://schemas.microsoft.com/office/drawing/2014/main" id="{E9540842-209C-4732-A1EA-2D07871DE7EA}"/>
              </a:ext>
            </a:extLst>
          </p:cNvPr>
          <p:cNvSpPr txBox="1"/>
          <p:nvPr/>
        </p:nvSpPr>
        <p:spPr>
          <a:xfrm>
            <a:off x="8530741" y="4938054"/>
            <a:ext cx="307848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CF0A2C"/>
                </a:solidFill>
                <a:effectLst/>
                <a:uLnTx/>
                <a:uFillTx/>
                <a:latin typeface="Garamond" panose="02020404030301010803" pitchFamily="18" charset="0"/>
                <a:ea typeface="+mn-ea"/>
                <a:cs typeface="+mn-cs"/>
              </a:rPr>
              <a:t>They betrayed my trust</a:t>
            </a:r>
            <a:endParaRPr kumimoji="0" lang="en-US" sz="2000" b="0" i="0" u="sng" strike="noStrike" kern="1200" cap="none" spc="0" normalizeH="0" baseline="0" noProof="0" dirty="0">
              <a:ln>
                <a:noFill/>
              </a:ln>
              <a:solidFill>
                <a:srgbClr val="CF0A2C"/>
              </a:solidFill>
              <a:effectLst/>
              <a:uLnTx/>
              <a:uFillTx/>
              <a:latin typeface="Garamond" panose="02020404030301010803" pitchFamily="18" charset="0"/>
              <a:ea typeface="+mn-ea"/>
              <a:cs typeface="+mn-cs"/>
            </a:endParaRPr>
          </a:p>
        </p:txBody>
      </p:sp>
      <p:sp>
        <p:nvSpPr>
          <p:cNvPr id="50" name="TextBox 49">
            <a:extLst>
              <a:ext uri="{FF2B5EF4-FFF2-40B4-BE49-F238E27FC236}">
                <a16:creationId xmlns:a16="http://schemas.microsoft.com/office/drawing/2014/main" id="{F1F55B42-03CF-420D-AA62-0032CDC977E2}"/>
              </a:ext>
            </a:extLst>
          </p:cNvPr>
          <p:cNvSpPr txBox="1"/>
          <p:nvPr/>
        </p:nvSpPr>
        <p:spPr>
          <a:xfrm>
            <a:off x="8618220" y="5798723"/>
            <a:ext cx="307848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CF0A2C"/>
                </a:solidFill>
                <a:effectLst/>
                <a:uLnTx/>
                <a:uFillTx/>
                <a:latin typeface="Garamond" panose="02020404030301010803" pitchFamily="18" charset="0"/>
                <a:ea typeface="+mn-ea"/>
                <a:cs typeface="+mn-cs"/>
              </a:rPr>
              <a:t>My child didn’t tell me</a:t>
            </a:r>
            <a:endParaRPr kumimoji="0" lang="en-US" sz="2000" b="0" i="0" u="sng" strike="noStrike" kern="1200" cap="none" spc="0" normalizeH="0" baseline="0" noProof="0" dirty="0">
              <a:ln>
                <a:noFill/>
              </a:ln>
              <a:solidFill>
                <a:srgbClr val="CF0A2C"/>
              </a:solidFill>
              <a:effectLst/>
              <a:uLnTx/>
              <a:uFillTx/>
              <a:latin typeface="Garamond" panose="02020404030301010803" pitchFamily="18" charset="0"/>
              <a:ea typeface="+mn-ea"/>
              <a:cs typeface="+mn-cs"/>
            </a:endParaRPr>
          </a:p>
        </p:txBody>
      </p:sp>
      <p:sp>
        <p:nvSpPr>
          <p:cNvPr id="51" name="TextBox 50">
            <a:extLst>
              <a:ext uri="{FF2B5EF4-FFF2-40B4-BE49-F238E27FC236}">
                <a16:creationId xmlns:a16="http://schemas.microsoft.com/office/drawing/2014/main" id="{94F05DFD-C630-4C39-B585-74A45FA44E19}"/>
              </a:ext>
            </a:extLst>
          </p:cNvPr>
          <p:cNvSpPr txBox="1"/>
          <p:nvPr/>
        </p:nvSpPr>
        <p:spPr>
          <a:xfrm>
            <a:off x="8323172" y="5406019"/>
            <a:ext cx="307848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CF0A2C"/>
                </a:solidFill>
                <a:effectLst/>
                <a:uLnTx/>
                <a:uFillTx/>
                <a:latin typeface="Garamond" panose="02020404030301010803" pitchFamily="18" charset="0"/>
                <a:ea typeface="+mn-ea"/>
                <a:cs typeface="+mn-cs"/>
              </a:rPr>
              <a:t>They manipulated me</a:t>
            </a:r>
            <a:endParaRPr kumimoji="0" lang="en-US" sz="1400" b="0" i="0" u="none" strike="noStrike" kern="1200" cap="none" spc="0" normalizeH="0" baseline="0" noProof="0" dirty="0">
              <a:ln>
                <a:noFill/>
              </a:ln>
              <a:solidFill>
                <a:srgbClr val="CF0A2C"/>
              </a:solidFill>
              <a:effectLst/>
              <a:uLnTx/>
              <a:uFillTx/>
              <a:latin typeface="Garamond" panose="02020404030301010803" pitchFamily="18" charset="0"/>
              <a:ea typeface="+mn-ea"/>
              <a:cs typeface="+mn-cs"/>
            </a:endParaRPr>
          </a:p>
        </p:txBody>
      </p:sp>
      <p:sp>
        <p:nvSpPr>
          <p:cNvPr id="57" name="TextBox 56">
            <a:extLst>
              <a:ext uri="{FF2B5EF4-FFF2-40B4-BE49-F238E27FC236}">
                <a16:creationId xmlns:a16="http://schemas.microsoft.com/office/drawing/2014/main" id="{2084D9F8-AED4-49FD-8316-64239817AEE9}"/>
              </a:ext>
            </a:extLst>
          </p:cNvPr>
          <p:cNvSpPr txBox="1"/>
          <p:nvPr/>
        </p:nvSpPr>
        <p:spPr>
          <a:xfrm>
            <a:off x="6722958" y="5838639"/>
            <a:ext cx="307848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ED0D33"/>
                </a:solidFill>
                <a:effectLst/>
                <a:uLnTx/>
                <a:uFillTx/>
                <a:latin typeface="Garamond" panose="02020404030301010803" pitchFamily="18" charset="0"/>
                <a:ea typeface="+mn-ea"/>
                <a:cs typeface="+mn-cs"/>
              </a:rPr>
              <a:t>I’m worried about them</a:t>
            </a:r>
            <a:endParaRPr kumimoji="0" lang="en-US" sz="1400" b="0" i="0" u="none" strike="noStrike" kern="1200" cap="none" spc="0" normalizeH="0" baseline="0" noProof="0" dirty="0">
              <a:ln>
                <a:noFill/>
              </a:ln>
              <a:solidFill>
                <a:srgbClr val="ED0D33"/>
              </a:solidFill>
              <a:effectLst/>
              <a:uLnTx/>
              <a:uFillTx/>
              <a:latin typeface="Garamond" panose="02020404030301010803" pitchFamily="18" charset="0"/>
              <a:ea typeface="+mn-ea"/>
              <a:cs typeface="+mn-cs"/>
            </a:endParaRPr>
          </a:p>
        </p:txBody>
      </p:sp>
      <p:sp>
        <p:nvSpPr>
          <p:cNvPr id="58" name="TextBox 57">
            <a:extLst>
              <a:ext uri="{FF2B5EF4-FFF2-40B4-BE49-F238E27FC236}">
                <a16:creationId xmlns:a16="http://schemas.microsoft.com/office/drawing/2014/main" id="{6D239B79-5A72-4D0A-BEE1-19F2ABF62AAF}"/>
              </a:ext>
            </a:extLst>
          </p:cNvPr>
          <p:cNvSpPr txBox="1"/>
          <p:nvPr/>
        </p:nvSpPr>
        <p:spPr>
          <a:xfrm>
            <a:off x="8433556" y="6287865"/>
            <a:ext cx="307848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CF0A2C"/>
                </a:solidFill>
                <a:effectLst/>
                <a:uLnTx/>
                <a:uFillTx/>
                <a:latin typeface="Garamond" panose="02020404030301010803" pitchFamily="18" charset="0"/>
                <a:ea typeface="+mn-ea"/>
                <a:cs typeface="+mn-cs"/>
              </a:rPr>
              <a:t>They shouldn’t have kept secrets</a:t>
            </a:r>
            <a:endParaRPr kumimoji="0" lang="en-US" sz="1400" b="0" i="0" u="none" strike="noStrike" kern="1200" cap="none" spc="0" normalizeH="0" baseline="0" noProof="0" dirty="0">
              <a:ln>
                <a:noFill/>
              </a:ln>
              <a:solidFill>
                <a:srgbClr val="CF0A2C"/>
              </a:solidFill>
              <a:effectLst/>
              <a:uLnTx/>
              <a:uFillTx/>
              <a:latin typeface="Garamond" panose="02020404030301010803" pitchFamily="18" charset="0"/>
              <a:ea typeface="+mn-ea"/>
              <a:cs typeface="+mn-cs"/>
            </a:endParaRPr>
          </a:p>
        </p:txBody>
      </p:sp>
      <p:sp>
        <p:nvSpPr>
          <p:cNvPr id="61" name="TextBox 60">
            <a:extLst>
              <a:ext uri="{FF2B5EF4-FFF2-40B4-BE49-F238E27FC236}">
                <a16:creationId xmlns:a16="http://schemas.microsoft.com/office/drawing/2014/main" id="{DD213F7A-FBE8-412C-8928-3043FDE46953}"/>
              </a:ext>
            </a:extLst>
          </p:cNvPr>
          <p:cNvSpPr txBox="1"/>
          <p:nvPr/>
        </p:nvSpPr>
        <p:spPr>
          <a:xfrm>
            <a:off x="760959" y="3935548"/>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65772">
                    <a:lumMod val="60000"/>
                    <a:lumOff val="40000"/>
                  </a:srgbClr>
                </a:solidFill>
                <a:effectLst/>
                <a:uLnTx/>
                <a:uFillTx/>
                <a:latin typeface="Garamond" panose="02020404030301010803" pitchFamily="18" charset="0"/>
                <a:ea typeface="+mn-ea"/>
                <a:cs typeface="+mn-cs"/>
              </a:rPr>
              <a:t>Nobody understands</a:t>
            </a:r>
            <a:endParaRPr kumimoji="0" lang="en-US" sz="1400" b="0" i="0" u="none" strike="noStrike" kern="1200" cap="none" spc="0" normalizeH="0" baseline="0" noProof="0" dirty="0">
              <a:ln>
                <a:noFill/>
              </a:ln>
              <a:solidFill>
                <a:srgbClr val="F65772">
                  <a:lumMod val="60000"/>
                  <a:lumOff val="40000"/>
                </a:srgbClr>
              </a:solidFill>
              <a:effectLst/>
              <a:uLnTx/>
              <a:uFillTx/>
              <a:latin typeface="Garamond" panose="02020404030301010803" pitchFamily="18" charset="0"/>
              <a:ea typeface="+mn-ea"/>
              <a:cs typeface="+mn-cs"/>
            </a:endParaRPr>
          </a:p>
        </p:txBody>
      </p:sp>
      <p:sp>
        <p:nvSpPr>
          <p:cNvPr id="63" name="TextBox 62">
            <a:extLst>
              <a:ext uri="{FF2B5EF4-FFF2-40B4-BE49-F238E27FC236}">
                <a16:creationId xmlns:a16="http://schemas.microsoft.com/office/drawing/2014/main" id="{47E38A89-94E5-4669-9F04-E5EE5D2B6737}"/>
              </a:ext>
            </a:extLst>
          </p:cNvPr>
          <p:cNvSpPr txBox="1"/>
          <p:nvPr/>
        </p:nvSpPr>
        <p:spPr>
          <a:xfrm>
            <a:off x="324384" y="4492145"/>
            <a:ext cx="214449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65772"/>
                </a:solidFill>
                <a:effectLst/>
                <a:uLnTx/>
                <a:uFillTx/>
                <a:latin typeface="Garamond" panose="02020404030301010803" pitchFamily="18" charset="0"/>
                <a:ea typeface="+mn-ea"/>
                <a:cs typeface="+mn-cs"/>
              </a:rPr>
              <a:t>I’ve lost someone I trusted</a:t>
            </a:r>
            <a:endParaRPr kumimoji="0" lang="en-US" sz="1400" b="0" i="0" u="none" strike="noStrike" kern="1200" cap="none" spc="0" normalizeH="0" baseline="0" noProof="0" dirty="0">
              <a:ln>
                <a:noFill/>
              </a:ln>
              <a:solidFill>
                <a:srgbClr val="F65772"/>
              </a:solidFill>
              <a:effectLst/>
              <a:uLnTx/>
              <a:uFillTx/>
              <a:latin typeface="Garamond" panose="02020404030301010803" pitchFamily="18" charset="0"/>
              <a:ea typeface="+mn-ea"/>
              <a:cs typeface="+mn-cs"/>
            </a:endParaRPr>
          </a:p>
        </p:txBody>
      </p:sp>
      <p:sp>
        <p:nvSpPr>
          <p:cNvPr id="65" name="TextBox 64">
            <a:extLst>
              <a:ext uri="{FF2B5EF4-FFF2-40B4-BE49-F238E27FC236}">
                <a16:creationId xmlns:a16="http://schemas.microsoft.com/office/drawing/2014/main" id="{6968BCE3-6565-447D-8DFC-8E83C99B2043}"/>
              </a:ext>
            </a:extLst>
          </p:cNvPr>
          <p:cNvSpPr txBox="1"/>
          <p:nvPr/>
        </p:nvSpPr>
        <p:spPr>
          <a:xfrm>
            <a:off x="613177" y="2976701"/>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65772">
                    <a:lumMod val="60000"/>
                    <a:lumOff val="40000"/>
                  </a:srgbClr>
                </a:solidFill>
                <a:effectLst/>
                <a:uLnTx/>
                <a:uFillTx/>
                <a:latin typeface="Garamond" panose="02020404030301010803" pitchFamily="18" charset="0"/>
                <a:ea typeface="+mn-ea"/>
                <a:cs typeface="+mn-cs"/>
              </a:rPr>
              <a:t>Nobody wants to hear</a:t>
            </a:r>
            <a:endParaRPr kumimoji="0" lang="en-US" sz="1400" b="0" i="0" u="none" strike="noStrike" kern="1200" cap="none" spc="0" normalizeH="0" baseline="0" noProof="0" dirty="0">
              <a:ln>
                <a:noFill/>
              </a:ln>
              <a:solidFill>
                <a:srgbClr val="F65772">
                  <a:lumMod val="60000"/>
                  <a:lumOff val="40000"/>
                </a:srgbClr>
              </a:solidFill>
              <a:effectLst/>
              <a:uLnTx/>
              <a:uFillTx/>
              <a:latin typeface="Garamond" panose="02020404030301010803" pitchFamily="18" charset="0"/>
              <a:ea typeface="+mn-ea"/>
              <a:cs typeface="+mn-cs"/>
            </a:endParaRPr>
          </a:p>
        </p:txBody>
      </p:sp>
      <p:sp>
        <p:nvSpPr>
          <p:cNvPr id="66" name="TextBox 65">
            <a:extLst>
              <a:ext uri="{FF2B5EF4-FFF2-40B4-BE49-F238E27FC236}">
                <a16:creationId xmlns:a16="http://schemas.microsoft.com/office/drawing/2014/main" id="{02057DAD-E942-4F52-9017-FAB305623E03}"/>
              </a:ext>
            </a:extLst>
          </p:cNvPr>
          <p:cNvSpPr txBox="1"/>
          <p:nvPr/>
        </p:nvSpPr>
        <p:spPr>
          <a:xfrm>
            <a:off x="6325122" y="1941153"/>
            <a:ext cx="512572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rPr>
              <a:t>I’m worried what will happen to my family</a:t>
            </a:r>
            <a:endParaRPr kumimoji="0" lang="en-US" sz="2000" b="0" i="0" u="sng"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endParaRPr>
          </a:p>
        </p:txBody>
      </p:sp>
      <p:sp>
        <p:nvSpPr>
          <p:cNvPr id="67" name="TextBox 66">
            <a:extLst>
              <a:ext uri="{FF2B5EF4-FFF2-40B4-BE49-F238E27FC236}">
                <a16:creationId xmlns:a16="http://schemas.microsoft.com/office/drawing/2014/main" id="{68DE69D8-A32E-453A-A463-B63252C2D5C8}"/>
              </a:ext>
            </a:extLst>
          </p:cNvPr>
          <p:cNvSpPr txBox="1"/>
          <p:nvPr/>
        </p:nvSpPr>
        <p:spPr>
          <a:xfrm>
            <a:off x="6433364" y="1646478"/>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rPr>
              <a:t>What if I make this worse?</a:t>
            </a:r>
            <a:endParaRPr kumimoji="0" lang="en-US" sz="1400" b="0"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endParaRPr>
          </a:p>
        </p:txBody>
      </p:sp>
      <p:sp>
        <p:nvSpPr>
          <p:cNvPr id="69" name="TextBox 68">
            <a:extLst>
              <a:ext uri="{FF2B5EF4-FFF2-40B4-BE49-F238E27FC236}">
                <a16:creationId xmlns:a16="http://schemas.microsoft.com/office/drawing/2014/main" id="{C44E877F-93A2-4CEE-BD77-F8688DFF6711}"/>
              </a:ext>
            </a:extLst>
          </p:cNvPr>
          <p:cNvSpPr txBox="1"/>
          <p:nvPr/>
        </p:nvSpPr>
        <p:spPr>
          <a:xfrm>
            <a:off x="3489261" y="2009499"/>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rPr>
              <a:t>I fear my family won’t survive this</a:t>
            </a:r>
            <a:endParaRPr kumimoji="0" lang="en-US" sz="1400" b="0"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endParaRPr>
          </a:p>
        </p:txBody>
      </p:sp>
      <p:sp>
        <p:nvSpPr>
          <p:cNvPr id="42" name="TextBox 41">
            <a:extLst>
              <a:ext uri="{FF2B5EF4-FFF2-40B4-BE49-F238E27FC236}">
                <a16:creationId xmlns:a16="http://schemas.microsoft.com/office/drawing/2014/main" id="{69BE7AAC-31F3-4B4E-B94F-69C5FB24D93C}"/>
              </a:ext>
            </a:extLst>
          </p:cNvPr>
          <p:cNvSpPr txBox="1"/>
          <p:nvPr/>
        </p:nvSpPr>
        <p:spPr>
          <a:xfrm>
            <a:off x="697648" y="6033154"/>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65772"/>
                </a:solidFill>
                <a:effectLst/>
                <a:uLnTx/>
                <a:uFillTx/>
                <a:latin typeface="Garamond" panose="02020404030301010803" pitchFamily="18" charset="0"/>
                <a:ea typeface="+mn-ea"/>
                <a:cs typeface="+mn-cs"/>
              </a:rPr>
              <a:t>My life isn’t what I thought it was</a:t>
            </a:r>
            <a:endParaRPr kumimoji="0" lang="en-US" sz="1400" b="0" i="0" u="none" strike="noStrike" kern="1200" cap="none" spc="0" normalizeH="0" baseline="0" noProof="0" dirty="0">
              <a:ln>
                <a:noFill/>
              </a:ln>
              <a:solidFill>
                <a:srgbClr val="F65772"/>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25053170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B5832F7E-B2CF-43F5-8D0D-901C3863AFFE}"/>
              </a:ext>
            </a:extLst>
          </p:cNvPr>
          <p:cNvGraphicFramePr>
            <a:graphicFrameLocks noGrp="1"/>
          </p:cNvGraphicFramePr>
          <p:nvPr>
            <p:extLst/>
          </p:nvPr>
        </p:nvGraphicFramePr>
        <p:xfrm>
          <a:off x="498355" y="3399360"/>
          <a:ext cx="11134202" cy="3146220"/>
        </p:xfrm>
        <a:graphic>
          <a:graphicData uri="http://schemas.openxmlformats.org/drawingml/2006/table">
            <a:tbl>
              <a:tblPr bandRow="1">
                <a:tableStyleId>{00A15C55-8517-42AA-B614-E9B94910E393}</a:tableStyleId>
              </a:tblPr>
              <a:tblGrid>
                <a:gridCol w="2296551">
                  <a:extLst>
                    <a:ext uri="{9D8B030D-6E8A-4147-A177-3AD203B41FA5}">
                      <a16:colId xmlns:a16="http://schemas.microsoft.com/office/drawing/2014/main" val="2917237167"/>
                    </a:ext>
                  </a:extLst>
                </a:gridCol>
                <a:gridCol w="8837651">
                  <a:extLst>
                    <a:ext uri="{9D8B030D-6E8A-4147-A177-3AD203B41FA5}">
                      <a16:colId xmlns:a16="http://schemas.microsoft.com/office/drawing/2014/main" val="820086920"/>
                    </a:ext>
                  </a:extLst>
                </a:gridCol>
              </a:tblGrid>
              <a:tr h="356176">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Keep calm</a:t>
                      </a:r>
                      <a:endParaRPr kumimoji="0" lang="en-US" sz="12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txBody>
                  <a:tcPr anchor="ct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Explore the situation in a non-accusatory, non-confrontational way. This may help to reduce the person's defensiveness.</a:t>
                      </a:r>
                    </a:p>
                  </a:txBody>
                  <a:tcPr/>
                </a:tc>
                <a:extLst>
                  <a:ext uri="{0D108BD9-81ED-4DB2-BD59-A6C34878D82A}">
                    <a16:rowId xmlns:a16="http://schemas.microsoft.com/office/drawing/2014/main" val="2418712810"/>
                  </a:ext>
                </a:extLst>
              </a:tr>
              <a:tr h="356176">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Be specific</a:t>
                      </a:r>
                      <a:endParaRPr kumimoji="0" lang="en-US" sz="1200" b="1"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txBody>
                  <a:tcPr anchor="ct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Be specific about the </a:t>
                      </a:r>
                      <a:r>
                        <a:rPr kumimoji="0" lang="en-US" sz="1100" b="0" i="0" u="none" strike="noStrike" kern="1200" cap="none" spc="0" normalizeH="0" baseline="0" noProof="0" dirty="0" err="1">
                          <a:ln>
                            <a:noFill/>
                          </a:ln>
                          <a:solidFill>
                            <a:srgbClr val="333333"/>
                          </a:solidFill>
                          <a:effectLst/>
                          <a:uLnTx/>
                          <a:uFillTx/>
                          <a:latin typeface="Leelawadee UI" panose="020B0502040204020203" pitchFamily="34" charset="-34"/>
                          <a:ea typeface="+mn-ea"/>
                          <a:cs typeface="Leelawadee UI" panose="020B0502040204020203" pitchFamily="34" charset="-34"/>
                        </a:rPr>
                        <a:t>behaviours</a:t>
                      </a:r>
                      <a:r>
                        <a:rPr kumimoji="0" lang="en-US" sz="11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 that concern you and state your reactions to them.</a:t>
                      </a:r>
                    </a:p>
                  </a:txBody>
                  <a:tcPr/>
                </a:tc>
                <a:extLst>
                  <a:ext uri="{0D108BD9-81ED-4DB2-BD59-A6C34878D82A}">
                    <a16:rowId xmlns:a16="http://schemas.microsoft.com/office/drawing/2014/main" val="1797086502"/>
                  </a:ext>
                </a:extLst>
              </a:tr>
              <a:tr h="356176">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Ask questions</a:t>
                      </a:r>
                      <a:endParaRPr kumimoji="0" lang="en-US" sz="1200" b="1"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txBody>
                  <a:tcPr anchor="ct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Ask simple and direct questions.</a:t>
                      </a:r>
                    </a:p>
                  </a:txBody>
                  <a:tcPr/>
                </a:tc>
                <a:extLst>
                  <a:ext uri="{0D108BD9-81ED-4DB2-BD59-A6C34878D82A}">
                    <a16:rowId xmlns:a16="http://schemas.microsoft.com/office/drawing/2014/main" val="3568381822"/>
                  </a:ext>
                </a:extLst>
              </a:tr>
              <a:tr h="771714">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Recommend they get help</a:t>
                      </a:r>
                    </a:p>
                  </a:txBody>
                  <a:tcPr anchor="ct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Let the person know that there is help available; individuals can and have gone on to live abuse-free lives by first taking responsibility for the harm they've done, facing the consequences of their actions, and committing themselves to change and to specialized treatment. Encourage them to call the Stop it Now! Helpline on 0808 1000 900.</a:t>
                      </a:r>
                    </a:p>
                  </a:txBody>
                  <a:tcPr/>
                </a:tc>
                <a:extLst>
                  <a:ext uri="{0D108BD9-81ED-4DB2-BD59-A6C34878D82A}">
                    <a16:rowId xmlns:a16="http://schemas.microsoft.com/office/drawing/2014/main" val="2402002190"/>
                  </a:ext>
                </a:extLst>
              </a:tr>
              <a:tr h="593626">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Offer love and support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(if you can)</a:t>
                      </a:r>
                      <a:endParaRPr kumimoji="0" lang="en-US" sz="12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txBody>
                  <a:tcPr anchor="ct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If you feel it, let the person know that you care about them.  Loving support can be an important factor in getting someone to take responsibility, face consequences and get treatment.</a:t>
                      </a:r>
                    </a:p>
                  </a:txBody>
                  <a:tcPr/>
                </a:tc>
                <a:extLst>
                  <a:ext uri="{0D108BD9-81ED-4DB2-BD59-A6C34878D82A}">
                    <a16:rowId xmlns:a16="http://schemas.microsoft.com/office/drawing/2014/main" val="2159183737"/>
                  </a:ext>
                </a:extLst>
              </a:tr>
              <a:tr h="356176">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Repeat</a:t>
                      </a:r>
                      <a:endParaRPr kumimoji="0" lang="en-US" sz="1200" b="1"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txBody>
                  <a:tcPr anchor="ct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Conversations generally need to happen more than once.</a:t>
                      </a:r>
                    </a:p>
                  </a:txBody>
                  <a:tcPr/>
                </a:tc>
                <a:extLst>
                  <a:ext uri="{0D108BD9-81ED-4DB2-BD59-A6C34878D82A}">
                    <a16:rowId xmlns:a16="http://schemas.microsoft.com/office/drawing/2014/main" val="3354173599"/>
                  </a:ext>
                </a:extLst>
              </a:tr>
              <a:tr h="356176">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Get help for yourself</a:t>
                      </a:r>
                      <a:endParaRPr kumimoji="0" lang="en-US" sz="1200" b="1"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txBody>
                  <a:tcPr anchor="ct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Find an ally for yourself whom you can turn to for support. </a:t>
                      </a:r>
                    </a:p>
                  </a:txBody>
                  <a:tcPr/>
                </a:tc>
                <a:extLst>
                  <a:ext uri="{0D108BD9-81ED-4DB2-BD59-A6C34878D82A}">
                    <a16:rowId xmlns:a16="http://schemas.microsoft.com/office/drawing/2014/main" val="1169495677"/>
                  </a:ext>
                </a:extLst>
              </a:tr>
            </a:tbl>
          </a:graphicData>
        </a:graphic>
      </p:graphicFrame>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4 – DIFFICULT CONVERSATIONS</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sp>
        <p:nvSpPr>
          <p:cNvPr id="5" name="Rectangle 4">
            <a:extLst>
              <a:ext uri="{FF2B5EF4-FFF2-40B4-BE49-F238E27FC236}">
                <a16:creationId xmlns:a16="http://schemas.microsoft.com/office/drawing/2014/main" id="{7E68124B-1D74-443C-B294-17F64EA1119B}"/>
              </a:ext>
            </a:extLst>
          </p:cNvPr>
          <p:cNvSpPr/>
          <p:nvPr/>
        </p:nvSpPr>
        <p:spPr>
          <a:xfrm>
            <a:off x="380999" y="1360448"/>
            <a:ext cx="11251557" cy="2123658"/>
          </a:xfrm>
          <a:prstGeom prst="rect">
            <a:avLst/>
          </a:prstGeom>
        </p:spPr>
        <p:txBody>
          <a:bodyPr wrap="square" numCol="1">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954F72"/>
                </a:solidFill>
                <a:effectLst/>
                <a:uLnTx/>
                <a:uFillTx/>
                <a:latin typeface="Leelawadee UI" panose="020B0502040204020203" pitchFamily="34" charset="-34"/>
                <a:ea typeface="+mn-ea"/>
                <a:cs typeface="Leelawadee UI" panose="020B0502040204020203" pitchFamily="34" charset="-34"/>
              </a:rPr>
              <a:t>Intervening with the person who has sexually abused</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The person who has sexually abused a child needs to be held accountable and get specialized professional help. The local police or children's services are often best placed to take the next steps. Should you choose not to contact them, and if it is safe, consider speaking directly to the person who has offended.</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Some points to keep in mind when speaking with someone who has or may have abused:</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p:txBody>
      </p:sp>
    </p:spTree>
    <p:extLst>
      <p:ext uri="{BB962C8B-B14F-4D97-AF65-F5344CB8AC3E}">
        <p14:creationId xmlns:p14="http://schemas.microsoft.com/office/powerpoint/2010/main" val="11546797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4 – DIFFICULT CONVERSATIONS</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sp>
        <p:nvSpPr>
          <p:cNvPr id="5" name="Oval 4">
            <a:extLst>
              <a:ext uri="{FF2B5EF4-FFF2-40B4-BE49-F238E27FC236}">
                <a16:creationId xmlns:a16="http://schemas.microsoft.com/office/drawing/2014/main" id="{E2BDDD44-A8FE-40FD-A025-E14144166241}"/>
              </a:ext>
            </a:extLst>
          </p:cNvPr>
          <p:cNvSpPr/>
          <p:nvPr/>
        </p:nvSpPr>
        <p:spPr>
          <a:xfrm>
            <a:off x="4647436" y="3447789"/>
            <a:ext cx="1788088" cy="1788088"/>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rPr>
              <a:t>What they may be feeling</a:t>
            </a:r>
            <a:endParaRPr kumimoji="0" lang="en-US" sz="1800" b="0"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endParaRPr>
          </a:p>
        </p:txBody>
      </p:sp>
      <p:sp>
        <p:nvSpPr>
          <p:cNvPr id="6" name="TextBox 5">
            <a:extLst>
              <a:ext uri="{FF2B5EF4-FFF2-40B4-BE49-F238E27FC236}">
                <a16:creationId xmlns:a16="http://schemas.microsoft.com/office/drawing/2014/main" id="{D2C4D7BF-FDA4-470B-A0B1-94CBED758C6D}"/>
              </a:ext>
            </a:extLst>
          </p:cNvPr>
          <p:cNvSpPr txBox="1"/>
          <p:nvPr/>
        </p:nvSpPr>
        <p:spPr>
          <a:xfrm>
            <a:off x="4722471" y="2475515"/>
            <a:ext cx="1637817"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rPr>
              <a:t>afraid</a:t>
            </a:r>
            <a:endParaRPr kumimoji="0" lang="en-US" sz="3600" b="1"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endParaRPr>
          </a:p>
        </p:txBody>
      </p:sp>
      <p:sp>
        <p:nvSpPr>
          <p:cNvPr id="7" name="TextBox 6">
            <a:extLst>
              <a:ext uri="{FF2B5EF4-FFF2-40B4-BE49-F238E27FC236}">
                <a16:creationId xmlns:a16="http://schemas.microsoft.com/office/drawing/2014/main" id="{7B71B3D0-83AE-46D6-AA63-953E349C5892}"/>
              </a:ext>
            </a:extLst>
          </p:cNvPr>
          <p:cNvSpPr txBox="1"/>
          <p:nvPr/>
        </p:nvSpPr>
        <p:spPr>
          <a:xfrm>
            <a:off x="6732086" y="3211892"/>
            <a:ext cx="2602414"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CF0A2C">
                    <a:lumMod val="75000"/>
                  </a:srgbClr>
                </a:solidFill>
                <a:effectLst/>
                <a:uLnTx/>
                <a:uFillTx/>
                <a:latin typeface="Garamond" panose="02020404030301010803" pitchFamily="18" charset="0"/>
                <a:ea typeface="+mn-ea"/>
                <a:cs typeface="+mn-cs"/>
              </a:rPr>
              <a:t>remorseful</a:t>
            </a:r>
            <a:endParaRPr kumimoji="0" lang="en-US" sz="3600" b="1" i="0" u="none" strike="noStrike" kern="1200" cap="none" spc="0" normalizeH="0" baseline="0" noProof="0" dirty="0">
              <a:ln>
                <a:noFill/>
              </a:ln>
              <a:solidFill>
                <a:srgbClr val="CF0A2C">
                  <a:lumMod val="75000"/>
                </a:srgbClr>
              </a:solidFill>
              <a:effectLst/>
              <a:uLnTx/>
              <a:uFillTx/>
              <a:latin typeface="Garamond" panose="02020404030301010803" pitchFamily="18" charset="0"/>
              <a:ea typeface="+mn-ea"/>
              <a:cs typeface="+mn-cs"/>
            </a:endParaRPr>
          </a:p>
        </p:txBody>
      </p:sp>
      <p:sp>
        <p:nvSpPr>
          <p:cNvPr id="8" name="TextBox 7">
            <a:extLst>
              <a:ext uri="{FF2B5EF4-FFF2-40B4-BE49-F238E27FC236}">
                <a16:creationId xmlns:a16="http://schemas.microsoft.com/office/drawing/2014/main" id="{A86C7A48-667D-4C65-8DB6-CAAEBCD6A4DB}"/>
              </a:ext>
            </a:extLst>
          </p:cNvPr>
          <p:cNvSpPr txBox="1"/>
          <p:nvPr/>
        </p:nvSpPr>
        <p:spPr>
          <a:xfrm>
            <a:off x="6732086" y="4224430"/>
            <a:ext cx="2280213"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CF0A2C"/>
                </a:solidFill>
                <a:effectLst/>
                <a:uLnTx/>
                <a:uFillTx/>
                <a:latin typeface="Garamond" panose="02020404030301010803" pitchFamily="18" charset="0"/>
                <a:ea typeface="+mn-ea"/>
                <a:cs typeface="+mn-cs"/>
              </a:rPr>
              <a:t>ashamed</a:t>
            </a:r>
            <a:endParaRPr kumimoji="0" lang="en-US" sz="3600" b="1" i="0" u="none" strike="noStrike" kern="1200" cap="none" spc="0" normalizeH="0" baseline="0" noProof="0" dirty="0">
              <a:ln>
                <a:noFill/>
              </a:ln>
              <a:solidFill>
                <a:srgbClr val="CF0A2C"/>
              </a:solidFill>
              <a:effectLst/>
              <a:uLnTx/>
              <a:uFillTx/>
              <a:latin typeface="Garamond" panose="02020404030301010803" pitchFamily="18" charset="0"/>
              <a:ea typeface="+mn-ea"/>
              <a:cs typeface="+mn-cs"/>
            </a:endParaRPr>
          </a:p>
        </p:txBody>
      </p:sp>
      <p:sp>
        <p:nvSpPr>
          <p:cNvPr id="9" name="TextBox 8">
            <a:extLst>
              <a:ext uri="{FF2B5EF4-FFF2-40B4-BE49-F238E27FC236}">
                <a16:creationId xmlns:a16="http://schemas.microsoft.com/office/drawing/2014/main" id="{23EC3C25-1B65-492B-8BB3-D64E51E92787}"/>
              </a:ext>
            </a:extLst>
          </p:cNvPr>
          <p:cNvSpPr txBox="1"/>
          <p:nvPr/>
        </p:nvSpPr>
        <p:spPr>
          <a:xfrm>
            <a:off x="4421530" y="5420130"/>
            <a:ext cx="2310556"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F65772">
                    <a:lumMod val="75000"/>
                  </a:srgbClr>
                </a:solidFill>
                <a:effectLst/>
                <a:uLnTx/>
                <a:uFillTx/>
                <a:latin typeface="Garamond" panose="02020404030301010803" pitchFamily="18" charset="0"/>
                <a:ea typeface="+mn-ea"/>
                <a:cs typeface="+mn-cs"/>
              </a:rPr>
              <a:t>in denial</a:t>
            </a:r>
            <a:endParaRPr kumimoji="0" lang="en-US" sz="3600" b="1" i="0" u="none" strike="noStrike" kern="1200" cap="none" spc="0" normalizeH="0" baseline="0" noProof="0" dirty="0">
              <a:ln>
                <a:noFill/>
              </a:ln>
              <a:solidFill>
                <a:srgbClr val="F65772">
                  <a:lumMod val="75000"/>
                </a:srgbClr>
              </a:solidFill>
              <a:effectLst/>
              <a:uLnTx/>
              <a:uFillTx/>
              <a:latin typeface="Garamond" panose="02020404030301010803" pitchFamily="18" charset="0"/>
              <a:ea typeface="+mn-ea"/>
              <a:cs typeface="+mn-cs"/>
            </a:endParaRPr>
          </a:p>
        </p:txBody>
      </p:sp>
      <p:sp>
        <p:nvSpPr>
          <p:cNvPr id="10" name="TextBox 9">
            <a:extLst>
              <a:ext uri="{FF2B5EF4-FFF2-40B4-BE49-F238E27FC236}">
                <a16:creationId xmlns:a16="http://schemas.microsoft.com/office/drawing/2014/main" id="{195448E1-7FD8-423F-9B27-28B6618025A4}"/>
              </a:ext>
            </a:extLst>
          </p:cNvPr>
          <p:cNvSpPr txBox="1"/>
          <p:nvPr/>
        </p:nvSpPr>
        <p:spPr>
          <a:xfrm>
            <a:off x="2552219" y="3102399"/>
            <a:ext cx="1869312"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F65772">
                    <a:lumMod val="60000"/>
                    <a:lumOff val="40000"/>
                  </a:srgbClr>
                </a:solidFill>
                <a:effectLst/>
                <a:uLnTx/>
                <a:uFillTx/>
                <a:latin typeface="Garamond" panose="02020404030301010803" pitchFamily="18" charset="0"/>
                <a:ea typeface="+mn-ea"/>
                <a:cs typeface="+mn-cs"/>
              </a:rPr>
              <a:t>hopeful</a:t>
            </a:r>
            <a:endParaRPr kumimoji="0" lang="en-US" sz="3600" b="1" i="0" u="none" strike="noStrike" kern="1200" cap="none" spc="0" normalizeH="0" baseline="0" noProof="0" dirty="0">
              <a:ln>
                <a:noFill/>
              </a:ln>
              <a:solidFill>
                <a:srgbClr val="F65772">
                  <a:lumMod val="60000"/>
                  <a:lumOff val="40000"/>
                </a:srgbClr>
              </a:solidFill>
              <a:effectLst/>
              <a:uLnTx/>
              <a:uFillTx/>
              <a:latin typeface="Garamond" panose="02020404030301010803" pitchFamily="18" charset="0"/>
              <a:ea typeface="+mn-ea"/>
              <a:cs typeface="+mn-cs"/>
            </a:endParaRPr>
          </a:p>
        </p:txBody>
      </p:sp>
      <p:sp>
        <p:nvSpPr>
          <p:cNvPr id="11" name="TextBox 10">
            <a:extLst>
              <a:ext uri="{FF2B5EF4-FFF2-40B4-BE49-F238E27FC236}">
                <a16:creationId xmlns:a16="http://schemas.microsoft.com/office/drawing/2014/main" id="{316F1D70-2BB8-498D-AC04-3E72F1418453}"/>
              </a:ext>
            </a:extLst>
          </p:cNvPr>
          <p:cNvSpPr txBox="1"/>
          <p:nvPr/>
        </p:nvSpPr>
        <p:spPr>
          <a:xfrm>
            <a:off x="2523481" y="4295988"/>
            <a:ext cx="1869312"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F65772"/>
                </a:solidFill>
                <a:effectLst/>
                <a:uLnTx/>
                <a:uFillTx/>
                <a:latin typeface="Garamond" panose="02020404030301010803" pitchFamily="18" charset="0"/>
                <a:ea typeface="+mn-ea"/>
                <a:cs typeface="+mn-cs"/>
              </a:rPr>
              <a:t>relieved </a:t>
            </a:r>
            <a:endParaRPr kumimoji="0" lang="en-US" sz="3600" b="1" i="0" u="none" strike="noStrike" kern="1200" cap="none" spc="0" normalizeH="0" baseline="0" noProof="0" dirty="0">
              <a:ln>
                <a:noFill/>
              </a:ln>
              <a:solidFill>
                <a:srgbClr val="F65772"/>
              </a:solidFill>
              <a:effectLst/>
              <a:uLnTx/>
              <a:uFillTx/>
              <a:latin typeface="Garamond" panose="02020404030301010803" pitchFamily="18" charset="0"/>
              <a:ea typeface="+mn-ea"/>
              <a:cs typeface="+mn-cs"/>
            </a:endParaRPr>
          </a:p>
        </p:txBody>
      </p:sp>
      <p:sp>
        <p:nvSpPr>
          <p:cNvPr id="13" name="TextBox 12">
            <a:extLst>
              <a:ext uri="{FF2B5EF4-FFF2-40B4-BE49-F238E27FC236}">
                <a16:creationId xmlns:a16="http://schemas.microsoft.com/office/drawing/2014/main" id="{857AC798-0CF8-44EC-B77A-8A09E4B3DBDC}"/>
              </a:ext>
            </a:extLst>
          </p:cNvPr>
          <p:cNvSpPr txBox="1"/>
          <p:nvPr/>
        </p:nvSpPr>
        <p:spPr>
          <a:xfrm>
            <a:off x="7656111" y="2579294"/>
            <a:ext cx="370044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9B0821"/>
                </a:solidFill>
                <a:effectLst/>
                <a:uLnTx/>
                <a:uFillTx/>
                <a:latin typeface="Garamond" panose="02020404030301010803" pitchFamily="18" charset="0"/>
                <a:ea typeface="+mn-ea"/>
                <a:cs typeface="+mn-cs"/>
              </a:rPr>
              <a:t>I have done a terrible thing</a:t>
            </a:r>
            <a:endParaRPr kumimoji="0" lang="en-US" sz="2000" b="0" i="0" u="sng" strike="noStrike" kern="1200" cap="none" spc="0" normalizeH="0" baseline="0" noProof="0" dirty="0">
              <a:ln>
                <a:noFill/>
              </a:ln>
              <a:solidFill>
                <a:srgbClr val="9B0821"/>
              </a:solidFill>
              <a:effectLst/>
              <a:uLnTx/>
              <a:uFillTx/>
              <a:latin typeface="Garamond" panose="02020404030301010803" pitchFamily="18" charset="0"/>
              <a:ea typeface="+mn-ea"/>
              <a:cs typeface="+mn-cs"/>
            </a:endParaRPr>
          </a:p>
        </p:txBody>
      </p:sp>
      <p:sp>
        <p:nvSpPr>
          <p:cNvPr id="19" name="TextBox 18">
            <a:extLst>
              <a:ext uri="{FF2B5EF4-FFF2-40B4-BE49-F238E27FC236}">
                <a16:creationId xmlns:a16="http://schemas.microsoft.com/office/drawing/2014/main" id="{E827BBFB-D073-4A37-BA67-B9BE4C8D6BAF}"/>
              </a:ext>
            </a:extLst>
          </p:cNvPr>
          <p:cNvSpPr txBox="1"/>
          <p:nvPr/>
        </p:nvSpPr>
        <p:spPr>
          <a:xfrm>
            <a:off x="9290236" y="4379145"/>
            <a:ext cx="307848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CF0A2C"/>
                </a:solidFill>
                <a:effectLst/>
                <a:uLnTx/>
                <a:uFillTx/>
                <a:latin typeface="Garamond" panose="02020404030301010803" pitchFamily="18" charset="0"/>
                <a:ea typeface="+mn-ea"/>
                <a:cs typeface="+mn-cs"/>
              </a:rPr>
              <a:t>I want to hurt myself</a:t>
            </a:r>
            <a:endParaRPr kumimoji="0" lang="en-US" sz="1400" b="0" i="0" u="none" strike="noStrike" kern="1200" cap="none" spc="0" normalizeH="0" baseline="0" noProof="0" dirty="0">
              <a:ln>
                <a:noFill/>
              </a:ln>
              <a:solidFill>
                <a:srgbClr val="CF0A2C"/>
              </a:solidFill>
              <a:effectLst/>
              <a:uLnTx/>
              <a:uFillTx/>
              <a:latin typeface="Garamond" panose="02020404030301010803" pitchFamily="18" charset="0"/>
              <a:ea typeface="+mn-ea"/>
              <a:cs typeface="+mn-cs"/>
            </a:endParaRPr>
          </a:p>
        </p:txBody>
      </p:sp>
      <p:sp>
        <p:nvSpPr>
          <p:cNvPr id="23" name="TextBox 22">
            <a:extLst>
              <a:ext uri="{FF2B5EF4-FFF2-40B4-BE49-F238E27FC236}">
                <a16:creationId xmlns:a16="http://schemas.microsoft.com/office/drawing/2014/main" id="{794E9DE3-F2D4-4169-BBEC-0CF8564A6DAA}"/>
              </a:ext>
            </a:extLst>
          </p:cNvPr>
          <p:cNvSpPr txBox="1"/>
          <p:nvPr/>
        </p:nvSpPr>
        <p:spPr>
          <a:xfrm>
            <a:off x="9605110" y="3412922"/>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9B0821"/>
                </a:solidFill>
                <a:effectLst/>
                <a:uLnTx/>
                <a:uFillTx/>
                <a:latin typeface="Garamond" panose="02020404030301010803" pitchFamily="18" charset="0"/>
                <a:ea typeface="+mn-ea"/>
                <a:cs typeface="+mn-cs"/>
              </a:rPr>
              <a:t>I  have hurt a child</a:t>
            </a:r>
            <a:endParaRPr kumimoji="0" lang="en-US" sz="1400" b="0" i="0" u="none" strike="noStrike" kern="1200" cap="none" spc="0" normalizeH="0" baseline="0" noProof="0" dirty="0">
              <a:ln>
                <a:noFill/>
              </a:ln>
              <a:solidFill>
                <a:srgbClr val="9B0821"/>
              </a:solidFill>
              <a:effectLst/>
              <a:uLnTx/>
              <a:uFillTx/>
              <a:latin typeface="Garamond" panose="02020404030301010803" pitchFamily="18" charset="0"/>
              <a:ea typeface="+mn-ea"/>
              <a:cs typeface="+mn-cs"/>
            </a:endParaRPr>
          </a:p>
        </p:txBody>
      </p:sp>
      <p:sp>
        <p:nvSpPr>
          <p:cNvPr id="26" name="TextBox 25">
            <a:extLst>
              <a:ext uri="{FF2B5EF4-FFF2-40B4-BE49-F238E27FC236}">
                <a16:creationId xmlns:a16="http://schemas.microsoft.com/office/drawing/2014/main" id="{95A5B09B-C949-458B-BA17-4EB74718BBCF}"/>
              </a:ext>
            </a:extLst>
          </p:cNvPr>
          <p:cNvSpPr txBox="1"/>
          <p:nvPr/>
        </p:nvSpPr>
        <p:spPr>
          <a:xfrm>
            <a:off x="210354" y="1822167"/>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rPr>
              <a:t>Am I going to go to jail?</a:t>
            </a:r>
            <a:endParaRPr kumimoji="0" lang="en-US" sz="1400" b="0"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endParaRPr>
          </a:p>
        </p:txBody>
      </p:sp>
      <p:sp>
        <p:nvSpPr>
          <p:cNvPr id="28" name="TextBox 27">
            <a:extLst>
              <a:ext uri="{FF2B5EF4-FFF2-40B4-BE49-F238E27FC236}">
                <a16:creationId xmlns:a16="http://schemas.microsoft.com/office/drawing/2014/main" id="{144034CA-B56D-472E-B449-F54F789484E6}"/>
              </a:ext>
            </a:extLst>
          </p:cNvPr>
          <p:cNvSpPr txBox="1"/>
          <p:nvPr/>
        </p:nvSpPr>
        <p:spPr>
          <a:xfrm>
            <a:off x="5856240" y="1282331"/>
            <a:ext cx="512572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rPr>
              <a:t>I fear losing things that are important to me</a:t>
            </a:r>
            <a:endParaRPr kumimoji="0" lang="en-US" sz="2000" b="0" i="0" u="sng"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endParaRPr>
          </a:p>
        </p:txBody>
      </p:sp>
      <p:sp>
        <p:nvSpPr>
          <p:cNvPr id="29" name="TextBox 28">
            <a:extLst>
              <a:ext uri="{FF2B5EF4-FFF2-40B4-BE49-F238E27FC236}">
                <a16:creationId xmlns:a16="http://schemas.microsoft.com/office/drawing/2014/main" id="{20D4CBAB-33C4-4E69-9960-C606D3BD665F}"/>
              </a:ext>
            </a:extLst>
          </p:cNvPr>
          <p:cNvSpPr txBox="1"/>
          <p:nvPr/>
        </p:nvSpPr>
        <p:spPr>
          <a:xfrm>
            <a:off x="4071684" y="6148527"/>
            <a:ext cx="404863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ED0D33"/>
                </a:solidFill>
                <a:effectLst/>
                <a:uLnTx/>
                <a:uFillTx/>
                <a:latin typeface="Garamond" panose="02020404030301010803" pitchFamily="18" charset="0"/>
                <a:ea typeface="+mn-ea"/>
                <a:cs typeface="+mn-cs"/>
              </a:rPr>
              <a:t>The child got me in trouble </a:t>
            </a:r>
            <a:endParaRPr kumimoji="0" lang="en-US" sz="2000" b="0" i="0" u="sng" strike="noStrike" kern="1200" cap="none" spc="0" normalizeH="0" baseline="0" noProof="0" dirty="0">
              <a:ln>
                <a:noFill/>
              </a:ln>
              <a:solidFill>
                <a:srgbClr val="ED0D33"/>
              </a:solidFill>
              <a:effectLst/>
              <a:uLnTx/>
              <a:uFillTx/>
              <a:latin typeface="Garamond" panose="02020404030301010803" pitchFamily="18" charset="0"/>
              <a:ea typeface="+mn-ea"/>
              <a:cs typeface="+mn-cs"/>
            </a:endParaRPr>
          </a:p>
        </p:txBody>
      </p:sp>
      <p:sp>
        <p:nvSpPr>
          <p:cNvPr id="34" name="TextBox 33">
            <a:extLst>
              <a:ext uri="{FF2B5EF4-FFF2-40B4-BE49-F238E27FC236}">
                <a16:creationId xmlns:a16="http://schemas.microsoft.com/office/drawing/2014/main" id="{10ADFBF9-02A2-46C1-AE09-5DA704B43D36}"/>
              </a:ext>
            </a:extLst>
          </p:cNvPr>
          <p:cNvSpPr txBox="1"/>
          <p:nvPr/>
        </p:nvSpPr>
        <p:spPr>
          <a:xfrm>
            <a:off x="299876" y="2205968"/>
            <a:ext cx="549510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rPr>
              <a:t>I’m afraid of the legal consequences</a:t>
            </a:r>
            <a:endParaRPr kumimoji="0" lang="en-US" sz="2000" b="0" i="0" u="sng"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endParaRPr>
          </a:p>
        </p:txBody>
      </p:sp>
      <p:sp>
        <p:nvSpPr>
          <p:cNvPr id="40" name="TextBox 39">
            <a:extLst>
              <a:ext uri="{FF2B5EF4-FFF2-40B4-BE49-F238E27FC236}">
                <a16:creationId xmlns:a16="http://schemas.microsoft.com/office/drawing/2014/main" id="{63BD36D6-EC90-4625-8ACD-1BC4288C3718}"/>
              </a:ext>
            </a:extLst>
          </p:cNvPr>
          <p:cNvSpPr txBox="1"/>
          <p:nvPr/>
        </p:nvSpPr>
        <p:spPr>
          <a:xfrm>
            <a:off x="161715" y="2721532"/>
            <a:ext cx="404863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F65772">
                    <a:lumMod val="60000"/>
                    <a:lumOff val="40000"/>
                  </a:srgbClr>
                </a:solidFill>
                <a:effectLst/>
                <a:uLnTx/>
                <a:uFillTx/>
                <a:latin typeface="Garamond" panose="02020404030301010803" pitchFamily="18" charset="0"/>
                <a:ea typeface="+mn-ea"/>
                <a:cs typeface="+mn-cs"/>
              </a:rPr>
              <a:t>Maybe things will change</a:t>
            </a:r>
            <a:endParaRPr kumimoji="0" lang="en-US" sz="2000" b="0" i="0" u="sng" strike="noStrike" kern="1200" cap="none" spc="0" normalizeH="0" baseline="0" noProof="0" dirty="0">
              <a:ln>
                <a:noFill/>
              </a:ln>
              <a:solidFill>
                <a:srgbClr val="F65772">
                  <a:lumMod val="60000"/>
                  <a:lumOff val="40000"/>
                </a:srgbClr>
              </a:solidFill>
              <a:effectLst/>
              <a:uLnTx/>
              <a:uFillTx/>
              <a:latin typeface="Garamond" panose="02020404030301010803" pitchFamily="18" charset="0"/>
              <a:ea typeface="+mn-ea"/>
              <a:cs typeface="+mn-cs"/>
            </a:endParaRPr>
          </a:p>
        </p:txBody>
      </p:sp>
      <p:sp>
        <p:nvSpPr>
          <p:cNvPr id="41" name="TextBox 40">
            <a:extLst>
              <a:ext uri="{FF2B5EF4-FFF2-40B4-BE49-F238E27FC236}">
                <a16:creationId xmlns:a16="http://schemas.microsoft.com/office/drawing/2014/main" id="{82071B77-0D4F-4D8E-993D-ED8FA0EFCCB1}"/>
              </a:ext>
            </a:extLst>
          </p:cNvPr>
          <p:cNvSpPr txBox="1"/>
          <p:nvPr/>
        </p:nvSpPr>
        <p:spPr>
          <a:xfrm>
            <a:off x="567087" y="4988610"/>
            <a:ext cx="404863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F65772"/>
                </a:solidFill>
                <a:effectLst/>
                <a:uLnTx/>
                <a:uFillTx/>
                <a:latin typeface="Garamond" panose="02020404030301010803" pitchFamily="18" charset="0"/>
                <a:ea typeface="+mn-ea"/>
                <a:cs typeface="+mn-cs"/>
              </a:rPr>
              <a:t>It’s no longer a secret</a:t>
            </a:r>
            <a:endParaRPr kumimoji="0" lang="en-US" sz="2000" b="0" i="0" u="sng" strike="noStrike" kern="1200" cap="none" spc="0" normalizeH="0" baseline="0" noProof="0" dirty="0">
              <a:ln>
                <a:noFill/>
              </a:ln>
              <a:solidFill>
                <a:srgbClr val="F65772"/>
              </a:solidFill>
              <a:effectLst/>
              <a:uLnTx/>
              <a:uFillTx/>
              <a:latin typeface="Garamond" panose="02020404030301010803" pitchFamily="18" charset="0"/>
              <a:ea typeface="+mn-ea"/>
              <a:cs typeface="+mn-cs"/>
            </a:endParaRPr>
          </a:p>
        </p:txBody>
      </p:sp>
      <p:sp>
        <p:nvSpPr>
          <p:cNvPr id="46" name="TextBox 45">
            <a:extLst>
              <a:ext uri="{FF2B5EF4-FFF2-40B4-BE49-F238E27FC236}">
                <a16:creationId xmlns:a16="http://schemas.microsoft.com/office/drawing/2014/main" id="{AA3CB1B9-8B00-4E4D-A907-E8E46C4B312F}"/>
              </a:ext>
            </a:extLst>
          </p:cNvPr>
          <p:cNvSpPr txBox="1"/>
          <p:nvPr/>
        </p:nvSpPr>
        <p:spPr>
          <a:xfrm>
            <a:off x="2405436" y="1832050"/>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rPr>
              <a:t>Will I be on the sex offenders register?</a:t>
            </a:r>
            <a:endParaRPr kumimoji="0" lang="en-US" sz="1400" b="0"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endParaRPr>
          </a:p>
        </p:txBody>
      </p:sp>
      <p:sp>
        <p:nvSpPr>
          <p:cNvPr id="47" name="TextBox 46">
            <a:extLst>
              <a:ext uri="{FF2B5EF4-FFF2-40B4-BE49-F238E27FC236}">
                <a16:creationId xmlns:a16="http://schemas.microsoft.com/office/drawing/2014/main" id="{5C053304-33FA-4A69-907D-C0AF756A091F}"/>
              </a:ext>
            </a:extLst>
          </p:cNvPr>
          <p:cNvSpPr txBox="1"/>
          <p:nvPr/>
        </p:nvSpPr>
        <p:spPr>
          <a:xfrm>
            <a:off x="8711816" y="1714867"/>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rPr>
              <a:t>What if my family reject me?</a:t>
            </a:r>
            <a:endParaRPr kumimoji="0" lang="en-US" sz="1400" b="0"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endParaRPr>
          </a:p>
        </p:txBody>
      </p:sp>
      <p:sp>
        <p:nvSpPr>
          <p:cNvPr id="48" name="TextBox 47">
            <a:extLst>
              <a:ext uri="{FF2B5EF4-FFF2-40B4-BE49-F238E27FC236}">
                <a16:creationId xmlns:a16="http://schemas.microsoft.com/office/drawing/2014/main" id="{E9540842-209C-4732-A1EA-2D07871DE7EA}"/>
              </a:ext>
            </a:extLst>
          </p:cNvPr>
          <p:cNvSpPr txBox="1"/>
          <p:nvPr/>
        </p:nvSpPr>
        <p:spPr>
          <a:xfrm>
            <a:off x="9012299" y="4858063"/>
            <a:ext cx="332585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CF0A2C"/>
                </a:solidFill>
                <a:effectLst/>
                <a:uLnTx/>
                <a:uFillTx/>
                <a:latin typeface="Garamond" panose="02020404030301010803" pitchFamily="18" charset="0"/>
                <a:ea typeface="+mn-ea"/>
                <a:cs typeface="+mn-cs"/>
              </a:rPr>
              <a:t>I hate myself</a:t>
            </a:r>
            <a:endParaRPr kumimoji="0" lang="en-US" sz="2000" b="0" i="0" u="sng" strike="noStrike" kern="1200" cap="none" spc="0" normalizeH="0" baseline="0" noProof="0" dirty="0">
              <a:ln>
                <a:noFill/>
              </a:ln>
              <a:solidFill>
                <a:srgbClr val="CF0A2C"/>
              </a:solidFill>
              <a:effectLst/>
              <a:uLnTx/>
              <a:uFillTx/>
              <a:latin typeface="Garamond" panose="02020404030301010803" pitchFamily="18" charset="0"/>
              <a:ea typeface="+mn-ea"/>
              <a:cs typeface="+mn-cs"/>
            </a:endParaRPr>
          </a:p>
        </p:txBody>
      </p:sp>
      <p:sp>
        <p:nvSpPr>
          <p:cNvPr id="57" name="TextBox 56">
            <a:extLst>
              <a:ext uri="{FF2B5EF4-FFF2-40B4-BE49-F238E27FC236}">
                <a16:creationId xmlns:a16="http://schemas.microsoft.com/office/drawing/2014/main" id="{2084D9F8-AED4-49FD-8316-64239817AEE9}"/>
              </a:ext>
            </a:extLst>
          </p:cNvPr>
          <p:cNvSpPr txBox="1"/>
          <p:nvPr/>
        </p:nvSpPr>
        <p:spPr>
          <a:xfrm>
            <a:off x="7967092" y="5477885"/>
            <a:ext cx="307848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ED0D33"/>
                </a:solidFill>
                <a:effectLst/>
                <a:uLnTx/>
                <a:uFillTx/>
                <a:latin typeface="Garamond" panose="02020404030301010803" pitchFamily="18" charset="0"/>
                <a:ea typeface="+mn-ea"/>
                <a:cs typeface="+mn-cs"/>
              </a:rPr>
              <a:t>They shouldn’t have said anything</a:t>
            </a:r>
            <a:endParaRPr kumimoji="0" lang="en-US" sz="1400" b="0" i="0" u="none" strike="noStrike" kern="1200" cap="none" spc="0" normalizeH="0" baseline="0" noProof="0" dirty="0">
              <a:ln>
                <a:noFill/>
              </a:ln>
              <a:solidFill>
                <a:srgbClr val="ED0D33"/>
              </a:solidFill>
              <a:effectLst/>
              <a:uLnTx/>
              <a:uFillTx/>
              <a:latin typeface="Garamond" panose="02020404030301010803" pitchFamily="18" charset="0"/>
              <a:ea typeface="+mn-ea"/>
              <a:cs typeface="+mn-cs"/>
            </a:endParaRPr>
          </a:p>
        </p:txBody>
      </p:sp>
      <p:sp>
        <p:nvSpPr>
          <p:cNvPr id="63" name="TextBox 62">
            <a:extLst>
              <a:ext uri="{FF2B5EF4-FFF2-40B4-BE49-F238E27FC236}">
                <a16:creationId xmlns:a16="http://schemas.microsoft.com/office/drawing/2014/main" id="{47E38A89-94E5-4669-9F04-E5EE5D2B6737}"/>
              </a:ext>
            </a:extLst>
          </p:cNvPr>
          <p:cNvSpPr txBox="1"/>
          <p:nvPr/>
        </p:nvSpPr>
        <p:spPr>
          <a:xfrm>
            <a:off x="244897" y="4642551"/>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65772"/>
                </a:solidFill>
                <a:effectLst/>
                <a:uLnTx/>
                <a:uFillTx/>
                <a:latin typeface="Garamond" panose="02020404030301010803" pitchFamily="18" charset="0"/>
                <a:ea typeface="+mn-ea"/>
                <a:cs typeface="+mn-cs"/>
              </a:rPr>
              <a:t>I don’t have to lie any more</a:t>
            </a:r>
            <a:endParaRPr kumimoji="0" lang="en-US" sz="1400" b="0" i="0" u="none" strike="noStrike" kern="1200" cap="none" spc="0" normalizeH="0" baseline="0" noProof="0" dirty="0">
              <a:ln>
                <a:noFill/>
              </a:ln>
              <a:solidFill>
                <a:srgbClr val="F65772"/>
              </a:solidFill>
              <a:effectLst/>
              <a:uLnTx/>
              <a:uFillTx/>
              <a:latin typeface="Garamond" panose="02020404030301010803" pitchFamily="18" charset="0"/>
              <a:ea typeface="+mn-ea"/>
              <a:cs typeface="+mn-cs"/>
            </a:endParaRPr>
          </a:p>
        </p:txBody>
      </p:sp>
      <p:sp>
        <p:nvSpPr>
          <p:cNvPr id="65" name="TextBox 64">
            <a:extLst>
              <a:ext uri="{FF2B5EF4-FFF2-40B4-BE49-F238E27FC236}">
                <a16:creationId xmlns:a16="http://schemas.microsoft.com/office/drawing/2014/main" id="{6968BCE3-6565-447D-8DFC-8E83C99B2043}"/>
              </a:ext>
            </a:extLst>
          </p:cNvPr>
          <p:cNvSpPr txBox="1"/>
          <p:nvPr/>
        </p:nvSpPr>
        <p:spPr>
          <a:xfrm>
            <a:off x="571258" y="3237096"/>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65772">
                    <a:lumMod val="60000"/>
                    <a:lumOff val="40000"/>
                  </a:srgbClr>
                </a:solidFill>
                <a:effectLst/>
                <a:uLnTx/>
                <a:uFillTx/>
                <a:latin typeface="Garamond" panose="02020404030301010803" pitchFamily="18" charset="0"/>
                <a:ea typeface="+mn-ea"/>
                <a:cs typeface="+mn-cs"/>
              </a:rPr>
              <a:t>Maybe someone can help</a:t>
            </a:r>
            <a:endParaRPr kumimoji="0" lang="en-US" sz="1400" b="0" i="0" u="none" strike="noStrike" kern="1200" cap="none" spc="0" normalizeH="0" baseline="0" noProof="0" dirty="0">
              <a:ln>
                <a:noFill/>
              </a:ln>
              <a:solidFill>
                <a:srgbClr val="F65772">
                  <a:lumMod val="60000"/>
                  <a:lumOff val="40000"/>
                </a:srgbClr>
              </a:solidFill>
              <a:effectLst/>
              <a:uLnTx/>
              <a:uFillTx/>
              <a:latin typeface="Garamond" panose="02020404030301010803" pitchFamily="18" charset="0"/>
              <a:ea typeface="+mn-ea"/>
              <a:cs typeface="+mn-cs"/>
            </a:endParaRPr>
          </a:p>
        </p:txBody>
      </p:sp>
      <p:sp>
        <p:nvSpPr>
          <p:cNvPr id="66" name="TextBox 65">
            <a:extLst>
              <a:ext uri="{FF2B5EF4-FFF2-40B4-BE49-F238E27FC236}">
                <a16:creationId xmlns:a16="http://schemas.microsoft.com/office/drawing/2014/main" id="{02057DAD-E942-4F52-9017-FAB305623E03}"/>
              </a:ext>
            </a:extLst>
          </p:cNvPr>
          <p:cNvSpPr txBox="1"/>
          <p:nvPr/>
        </p:nvSpPr>
        <p:spPr>
          <a:xfrm>
            <a:off x="8658032" y="2120921"/>
            <a:ext cx="512572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rPr>
              <a:t>People will hate me</a:t>
            </a:r>
            <a:endParaRPr kumimoji="0" lang="en-US" sz="2000" b="0" i="0" u="sng"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endParaRPr>
          </a:p>
        </p:txBody>
      </p:sp>
      <p:sp>
        <p:nvSpPr>
          <p:cNvPr id="67" name="TextBox 66">
            <a:extLst>
              <a:ext uri="{FF2B5EF4-FFF2-40B4-BE49-F238E27FC236}">
                <a16:creationId xmlns:a16="http://schemas.microsoft.com/office/drawing/2014/main" id="{68DE69D8-A32E-453A-A463-B63252C2D5C8}"/>
              </a:ext>
            </a:extLst>
          </p:cNvPr>
          <p:cNvSpPr txBox="1"/>
          <p:nvPr/>
        </p:nvSpPr>
        <p:spPr>
          <a:xfrm>
            <a:off x="6658367" y="2200196"/>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rPr>
              <a:t>What if I lose my job?</a:t>
            </a:r>
            <a:endParaRPr kumimoji="0" lang="en-US" sz="1400" b="0"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endParaRPr>
          </a:p>
        </p:txBody>
      </p:sp>
      <p:sp>
        <p:nvSpPr>
          <p:cNvPr id="55" name="TextBox 54">
            <a:extLst>
              <a:ext uri="{FF2B5EF4-FFF2-40B4-BE49-F238E27FC236}">
                <a16:creationId xmlns:a16="http://schemas.microsoft.com/office/drawing/2014/main" id="{835757BC-1952-4774-A919-530A1FB88FA4}"/>
              </a:ext>
            </a:extLst>
          </p:cNvPr>
          <p:cNvSpPr txBox="1"/>
          <p:nvPr/>
        </p:nvSpPr>
        <p:spPr>
          <a:xfrm>
            <a:off x="7411168" y="6049136"/>
            <a:ext cx="307848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ED0D33"/>
                </a:solidFill>
                <a:effectLst/>
                <a:uLnTx/>
                <a:uFillTx/>
                <a:latin typeface="Garamond" panose="02020404030301010803" pitchFamily="18" charset="0"/>
                <a:ea typeface="+mn-ea"/>
                <a:cs typeface="+mn-cs"/>
              </a:rPr>
              <a:t>The child is at fault</a:t>
            </a:r>
            <a:endParaRPr kumimoji="0" lang="en-US" sz="1400" b="0" i="0" u="none" strike="noStrike" kern="1200" cap="none" spc="0" normalizeH="0" baseline="0" noProof="0" dirty="0">
              <a:ln>
                <a:noFill/>
              </a:ln>
              <a:solidFill>
                <a:srgbClr val="ED0D33"/>
              </a:solidFill>
              <a:effectLst/>
              <a:uLnTx/>
              <a:uFillTx/>
              <a:latin typeface="Garamond" panose="02020404030301010803" pitchFamily="18" charset="0"/>
              <a:ea typeface="+mn-ea"/>
              <a:cs typeface="+mn-cs"/>
            </a:endParaRPr>
          </a:p>
        </p:txBody>
      </p:sp>
      <p:sp>
        <p:nvSpPr>
          <p:cNvPr id="59" name="TextBox 58">
            <a:extLst>
              <a:ext uri="{FF2B5EF4-FFF2-40B4-BE49-F238E27FC236}">
                <a16:creationId xmlns:a16="http://schemas.microsoft.com/office/drawing/2014/main" id="{7DCA8C20-7018-487C-8A06-82CCC0D5EF34}"/>
              </a:ext>
            </a:extLst>
          </p:cNvPr>
          <p:cNvSpPr txBox="1"/>
          <p:nvPr/>
        </p:nvSpPr>
        <p:spPr>
          <a:xfrm>
            <a:off x="9203184" y="2941491"/>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9B0821"/>
                </a:solidFill>
                <a:effectLst/>
                <a:uLnTx/>
                <a:uFillTx/>
                <a:latin typeface="Garamond" panose="02020404030301010803" pitchFamily="18" charset="0"/>
                <a:ea typeface="+mn-ea"/>
                <a:cs typeface="+mn-cs"/>
              </a:rPr>
              <a:t>I have let my family down</a:t>
            </a:r>
            <a:endParaRPr kumimoji="0" lang="en-US" sz="1400" b="0" i="0" u="none" strike="noStrike" kern="1200" cap="none" spc="0" normalizeH="0" baseline="0" noProof="0" dirty="0">
              <a:ln>
                <a:noFill/>
              </a:ln>
              <a:solidFill>
                <a:srgbClr val="9B0821"/>
              </a:solidFill>
              <a:effectLst/>
              <a:uLnTx/>
              <a:uFillTx/>
              <a:latin typeface="Garamond" panose="02020404030301010803" pitchFamily="18" charset="0"/>
              <a:ea typeface="+mn-ea"/>
              <a:cs typeface="+mn-cs"/>
            </a:endParaRPr>
          </a:p>
        </p:txBody>
      </p:sp>
      <p:sp>
        <p:nvSpPr>
          <p:cNvPr id="60" name="TextBox 59">
            <a:extLst>
              <a:ext uri="{FF2B5EF4-FFF2-40B4-BE49-F238E27FC236}">
                <a16:creationId xmlns:a16="http://schemas.microsoft.com/office/drawing/2014/main" id="{CBBB07B6-E4F1-4A13-9D26-354A3DBDB1A9}"/>
              </a:ext>
            </a:extLst>
          </p:cNvPr>
          <p:cNvSpPr txBox="1"/>
          <p:nvPr/>
        </p:nvSpPr>
        <p:spPr>
          <a:xfrm>
            <a:off x="9092161" y="3875924"/>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9B0821"/>
                </a:solidFill>
                <a:effectLst/>
                <a:uLnTx/>
                <a:uFillTx/>
                <a:latin typeface="Garamond" panose="02020404030301010803" pitchFamily="18" charset="0"/>
                <a:ea typeface="+mn-ea"/>
                <a:cs typeface="+mn-cs"/>
              </a:rPr>
              <a:t>I took advantage of trust</a:t>
            </a:r>
            <a:endParaRPr kumimoji="0" lang="en-US" sz="1400" b="0" i="0" u="none" strike="noStrike" kern="1200" cap="none" spc="0" normalizeH="0" baseline="0" noProof="0" dirty="0">
              <a:ln>
                <a:noFill/>
              </a:ln>
              <a:solidFill>
                <a:srgbClr val="9B0821"/>
              </a:solidFill>
              <a:effectLst/>
              <a:uLnTx/>
              <a:uFillTx/>
              <a:latin typeface="Garamond" panose="02020404030301010803" pitchFamily="18" charset="0"/>
              <a:ea typeface="+mn-ea"/>
              <a:cs typeface="+mn-cs"/>
            </a:endParaRPr>
          </a:p>
        </p:txBody>
      </p:sp>
      <p:sp>
        <p:nvSpPr>
          <p:cNvPr id="64" name="TextBox 63">
            <a:extLst>
              <a:ext uri="{FF2B5EF4-FFF2-40B4-BE49-F238E27FC236}">
                <a16:creationId xmlns:a16="http://schemas.microsoft.com/office/drawing/2014/main" id="{6891F1B1-A6E1-4E16-8CA8-754307BE16E6}"/>
              </a:ext>
            </a:extLst>
          </p:cNvPr>
          <p:cNvSpPr txBox="1"/>
          <p:nvPr/>
        </p:nvSpPr>
        <p:spPr>
          <a:xfrm>
            <a:off x="9290236" y="6066461"/>
            <a:ext cx="307848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ED0D33"/>
                </a:solidFill>
                <a:effectLst/>
                <a:uLnTx/>
                <a:uFillTx/>
                <a:latin typeface="Garamond" panose="02020404030301010803" pitchFamily="18" charset="0"/>
                <a:ea typeface="+mn-ea"/>
                <a:cs typeface="+mn-cs"/>
              </a:rPr>
              <a:t>I didn’t hurt the child</a:t>
            </a:r>
            <a:endParaRPr kumimoji="0" lang="en-US" sz="1400" b="0" i="0" u="none" strike="noStrike" kern="1200" cap="none" spc="0" normalizeH="0" baseline="0" noProof="0" dirty="0">
              <a:ln>
                <a:noFill/>
              </a:ln>
              <a:solidFill>
                <a:srgbClr val="ED0D33"/>
              </a:solidFill>
              <a:effectLst/>
              <a:uLnTx/>
              <a:uFillTx/>
              <a:latin typeface="Garamond" panose="02020404030301010803" pitchFamily="18" charset="0"/>
              <a:ea typeface="+mn-ea"/>
              <a:cs typeface="+mn-cs"/>
            </a:endParaRPr>
          </a:p>
        </p:txBody>
      </p:sp>
      <p:sp>
        <p:nvSpPr>
          <p:cNvPr id="68" name="TextBox 67">
            <a:extLst>
              <a:ext uri="{FF2B5EF4-FFF2-40B4-BE49-F238E27FC236}">
                <a16:creationId xmlns:a16="http://schemas.microsoft.com/office/drawing/2014/main" id="{7C64366D-DF56-41ED-BAAB-3FB5CAB2B503}"/>
              </a:ext>
            </a:extLst>
          </p:cNvPr>
          <p:cNvSpPr txBox="1"/>
          <p:nvPr/>
        </p:nvSpPr>
        <p:spPr>
          <a:xfrm>
            <a:off x="663968" y="5679181"/>
            <a:ext cx="307848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ED0D33"/>
                </a:solidFill>
                <a:effectLst/>
                <a:uLnTx/>
                <a:uFillTx/>
                <a:latin typeface="Garamond" panose="02020404030301010803" pitchFamily="18" charset="0"/>
                <a:ea typeface="+mn-ea"/>
                <a:cs typeface="+mn-cs"/>
              </a:rPr>
              <a:t>The child enjoyed it</a:t>
            </a:r>
            <a:endParaRPr kumimoji="0" lang="en-US" sz="1400" b="0" i="0" u="none" strike="noStrike" kern="1200" cap="none" spc="0" normalizeH="0" baseline="0" noProof="0" dirty="0">
              <a:ln>
                <a:noFill/>
              </a:ln>
              <a:solidFill>
                <a:srgbClr val="ED0D33"/>
              </a:solidFill>
              <a:effectLst/>
              <a:uLnTx/>
              <a:uFillTx/>
              <a:latin typeface="Garamond" panose="02020404030301010803" pitchFamily="18" charset="0"/>
              <a:ea typeface="+mn-ea"/>
              <a:cs typeface="+mn-cs"/>
            </a:endParaRPr>
          </a:p>
        </p:txBody>
      </p:sp>
      <p:sp>
        <p:nvSpPr>
          <p:cNvPr id="70" name="TextBox 69">
            <a:extLst>
              <a:ext uri="{FF2B5EF4-FFF2-40B4-BE49-F238E27FC236}">
                <a16:creationId xmlns:a16="http://schemas.microsoft.com/office/drawing/2014/main" id="{DB6B5178-BE40-4E4D-84D7-D5C9D36C2AD5}"/>
              </a:ext>
            </a:extLst>
          </p:cNvPr>
          <p:cNvSpPr txBox="1"/>
          <p:nvPr/>
        </p:nvSpPr>
        <p:spPr>
          <a:xfrm>
            <a:off x="866196" y="6194693"/>
            <a:ext cx="307848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ED0D33"/>
                </a:solidFill>
                <a:effectLst/>
                <a:uLnTx/>
                <a:uFillTx/>
                <a:latin typeface="Garamond" panose="02020404030301010803" pitchFamily="18" charset="0"/>
                <a:ea typeface="+mn-ea"/>
                <a:cs typeface="+mn-cs"/>
              </a:rPr>
              <a:t>It didn’t happen like that</a:t>
            </a:r>
            <a:endParaRPr kumimoji="0" lang="en-US" sz="1400" b="0" i="0" u="none" strike="noStrike" kern="1200" cap="none" spc="0" normalizeH="0" baseline="0" noProof="0" dirty="0">
              <a:ln>
                <a:noFill/>
              </a:ln>
              <a:solidFill>
                <a:srgbClr val="ED0D33"/>
              </a:solidFill>
              <a:effectLst/>
              <a:uLnTx/>
              <a:uFillTx/>
              <a:latin typeface="Garamond" panose="02020404030301010803" pitchFamily="18" charset="0"/>
              <a:ea typeface="+mn-ea"/>
              <a:cs typeface="+mn-cs"/>
            </a:endParaRPr>
          </a:p>
        </p:txBody>
      </p:sp>
      <p:sp>
        <p:nvSpPr>
          <p:cNvPr id="72" name="TextBox 71">
            <a:extLst>
              <a:ext uri="{FF2B5EF4-FFF2-40B4-BE49-F238E27FC236}">
                <a16:creationId xmlns:a16="http://schemas.microsoft.com/office/drawing/2014/main" id="{5CCD831A-70DF-48CD-8EA9-9322F0558054}"/>
              </a:ext>
            </a:extLst>
          </p:cNvPr>
          <p:cNvSpPr txBox="1"/>
          <p:nvPr/>
        </p:nvSpPr>
        <p:spPr>
          <a:xfrm>
            <a:off x="2405436" y="5859993"/>
            <a:ext cx="307848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ED0D33"/>
                </a:solidFill>
                <a:effectLst/>
                <a:uLnTx/>
                <a:uFillTx/>
                <a:latin typeface="Garamond" panose="02020404030301010803" pitchFamily="18" charset="0"/>
                <a:ea typeface="+mn-ea"/>
                <a:cs typeface="+mn-cs"/>
              </a:rPr>
              <a:t>The child wanted it</a:t>
            </a:r>
            <a:endParaRPr kumimoji="0" lang="en-US" sz="1400" b="0" i="0" u="none" strike="noStrike" kern="1200" cap="none" spc="0" normalizeH="0" baseline="0" noProof="0" dirty="0">
              <a:ln>
                <a:noFill/>
              </a:ln>
              <a:solidFill>
                <a:srgbClr val="ED0D33"/>
              </a:solidFill>
              <a:effectLst/>
              <a:uLnTx/>
              <a:uFillTx/>
              <a:latin typeface="Garamond" panose="02020404030301010803" pitchFamily="18" charset="0"/>
              <a:ea typeface="+mn-ea"/>
              <a:cs typeface="+mn-cs"/>
            </a:endParaRPr>
          </a:p>
        </p:txBody>
      </p:sp>
      <p:sp>
        <p:nvSpPr>
          <p:cNvPr id="75" name="TextBox 74">
            <a:extLst>
              <a:ext uri="{FF2B5EF4-FFF2-40B4-BE49-F238E27FC236}">
                <a16:creationId xmlns:a16="http://schemas.microsoft.com/office/drawing/2014/main" id="{5E448513-03D8-44D0-B1CD-320F42D5E8AD}"/>
              </a:ext>
            </a:extLst>
          </p:cNvPr>
          <p:cNvSpPr txBox="1"/>
          <p:nvPr/>
        </p:nvSpPr>
        <p:spPr>
          <a:xfrm>
            <a:off x="103383" y="4245051"/>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65772"/>
                </a:solidFill>
                <a:effectLst/>
                <a:uLnTx/>
                <a:uFillTx/>
                <a:latin typeface="Garamond" panose="02020404030301010803" pitchFamily="18" charset="0"/>
                <a:ea typeface="+mn-ea"/>
                <a:cs typeface="+mn-cs"/>
              </a:rPr>
              <a:t>I don’t have to cope on my own</a:t>
            </a:r>
            <a:endParaRPr kumimoji="0" lang="en-US" sz="1400" b="0" i="0" u="none" strike="noStrike" kern="1200" cap="none" spc="0" normalizeH="0" baseline="0" noProof="0" dirty="0">
              <a:ln>
                <a:noFill/>
              </a:ln>
              <a:solidFill>
                <a:srgbClr val="F65772"/>
              </a:solidFill>
              <a:effectLst/>
              <a:uLnTx/>
              <a:uFillTx/>
              <a:latin typeface="Garamond" panose="02020404030301010803" pitchFamily="18" charset="0"/>
              <a:ea typeface="+mn-ea"/>
              <a:cs typeface="+mn-cs"/>
            </a:endParaRPr>
          </a:p>
        </p:txBody>
      </p:sp>
      <p:sp>
        <p:nvSpPr>
          <p:cNvPr id="77" name="TextBox 76">
            <a:extLst>
              <a:ext uri="{FF2B5EF4-FFF2-40B4-BE49-F238E27FC236}">
                <a16:creationId xmlns:a16="http://schemas.microsoft.com/office/drawing/2014/main" id="{EBD43AB3-BFF2-40C3-9CF3-AE8A927D183F}"/>
              </a:ext>
            </a:extLst>
          </p:cNvPr>
          <p:cNvSpPr txBox="1"/>
          <p:nvPr/>
        </p:nvSpPr>
        <p:spPr>
          <a:xfrm>
            <a:off x="5521360" y="1719995"/>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rPr>
              <a:t>I don’t know what will happen to me</a:t>
            </a:r>
            <a:endParaRPr kumimoji="0" lang="en-US" sz="1400" b="0" i="0" u="none"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endParaRPr>
          </a:p>
        </p:txBody>
      </p:sp>
      <p:sp>
        <p:nvSpPr>
          <p:cNvPr id="78" name="TextBox 77">
            <a:extLst>
              <a:ext uri="{FF2B5EF4-FFF2-40B4-BE49-F238E27FC236}">
                <a16:creationId xmlns:a16="http://schemas.microsoft.com/office/drawing/2014/main" id="{AC7C7F00-9647-47A8-8109-0628595D668D}"/>
              </a:ext>
            </a:extLst>
          </p:cNvPr>
          <p:cNvSpPr txBox="1"/>
          <p:nvPr/>
        </p:nvSpPr>
        <p:spPr>
          <a:xfrm>
            <a:off x="862122" y="1397605"/>
            <a:ext cx="512572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rPr>
              <a:t>What if I lose my family and friends?</a:t>
            </a:r>
            <a:endParaRPr kumimoji="0" lang="en-US" sz="2000" b="0" i="0" u="sng" strike="noStrike" kern="1200" cap="none" spc="0" normalizeH="0" baseline="0" noProof="0" dirty="0">
              <a:ln>
                <a:noFill/>
              </a:ln>
              <a:solidFill>
                <a:srgbClr val="954F72">
                  <a:lumMod val="50000"/>
                </a:srgbClr>
              </a:solidFill>
              <a:effectLst/>
              <a:uLnTx/>
              <a:uFillTx/>
              <a:latin typeface="Garamond" panose="02020404030301010803" pitchFamily="18" charset="0"/>
              <a:ea typeface="+mn-ea"/>
              <a:cs typeface="+mn-cs"/>
            </a:endParaRPr>
          </a:p>
        </p:txBody>
      </p:sp>
      <p:sp>
        <p:nvSpPr>
          <p:cNvPr id="43" name="TextBox 42">
            <a:extLst>
              <a:ext uri="{FF2B5EF4-FFF2-40B4-BE49-F238E27FC236}">
                <a16:creationId xmlns:a16="http://schemas.microsoft.com/office/drawing/2014/main" id="{2641500A-0A9A-46A7-8410-8E090B33B897}"/>
              </a:ext>
            </a:extLst>
          </p:cNvPr>
          <p:cNvSpPr txBox="1"/>
          <p:nvPr/>
        </p:nvSpPr>
        <p:spPr>
          <a:xfrm>
            <a:off x="313400" y="3661993"/>
            <a:ext cx="377961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65772">
                    <a:lumMod val="60000"/>
                    <a:lumOff val="40000"/>
                  </a:srgbClr>
                </a:solidFill>
                <a:effectLst/>
                <a:uLnTx/>
                <a:uFillTx/>
                <a:latin typeface="Garamond" panose="02020404030301010803" pitchFamily="18" charset="0"/>
                <a:ea typeface="+mn-ea"/>
                <a:cs typeface="+mn-cs"/>
              </a:rPr>
              <a:t>Maybe this can stop</a:t>
            </a:r>
            <a:endParaRPr kumimoji="0" lang="en-US" sz="1400" b="0" i="0" u="none" strike="noStrike" kern="1200" cap="none" spc="0" normalizeH="0" baseline="0" noProof="0" dirty="0">
              <a:ln>
                <a:noFill/>
              </a:ln>
              <a:solidFill>
                <a:srgbClr val="F65772">
                  <a:lumMod val="60000"/>
                  <a:lumOff val="40000"/>
                </a:srgbClr>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17681794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4 – DIFFICULT CONVERSATIONS</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sp>
        <p:nvSpPr>
          <p:cNvPr id="5" name="Rectangle 4">
            <a:extLst>
              <a:ext uri="{FF2B5EF4-FFF2-40B4-BE49-F238E27FC236}">
                <a16:creationId xmlns:a16="http://schemas.microsoft.com/office/drawing/2014/main" id="{7E68124B-1D74-443C-B294-17F64EA1119B}"/>
              </a:ext>
            </a:extLst>
          </p:cNvPr>
          <p:cNvSpPr/>
          <p:nvPr/>
        </p:nvSpPr>
        <p:spPr>
          <a:xfrm>
            <a:off x="381000" y="1360448"/>
            <a:ext cx="11263132" cy="3847207"/>
          </a:xfrm>
          <a:prstGeom prst="rect">
            <a:avLst/>
          </a:prstGeom>
        </p:spPr>
        <p:txBody>
          <a:bodyPr wrap="square" numCol="1">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954F72"/>
                </a:solidFill>
                <a:effectLst/>
                <a:uLnTx/>
                <a:uFillTx/>
                <a:latin typeface="Leelawadee UI" panose="020B0502040204020203" pitchFamily="34" charset="-34"/>
                <a:ea typeface="+mn-ea"/>
                <a:cs typeface="Leelawadee UI" panose="020B0502040204020203" pitchFamily="34" charset="-34"/>
              </a:rPr>
              <a:t>Getting help for yourself</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Learning that a child has been abused is a time of trauma. It's important to get help for yourself to help you cope with the emotions, challenges and decisions you face.</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In particular, when a child is abused by another family member, each family member is affected. Typically, the help of outside specialists is needed to address the emotional toll on the family and to assist the healing process of each individual.</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When sexual abuse takes place within families, the pain we experience can include conflicting and confusing emotions.  We may feel extreme anguish over what was done to the child, while still feeling love and concern for the family member who committed the abuse.</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For support in working through these difficult issues, call our Helpline on 0808 1000 900</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p:txBody>
      </p:sp>
    </p:spTree>
    <p:extLst>
      <p:ext uri="{BB962C8B-B14F-4D97-AF65-F5344CB8AC3E}">
        <p14:creationId xmlns:p14="http://schemas.microsoft.com/office/powerpoint/2010/main" val="764712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1 – SIGNS OF ABUSE</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sp>
        <p:nvSpPr>
          <p:cNvPr id="4" name="Rectangle 3">
            <a:extLst>
              <a:ext uri="{FF2B5EF4-FFF2-40B4-BE49-F238E27FC236}">
                <a16:creationId xmlns:a16="http://schemas.microsoft.com/office/drawing/2014/main" id="{92D472B7-7E99-4BFE-BDCC-C7FBD7D6ED33}"/>
              </a:ext>
            </a:extLst>
          </p:cNvPr>
          <p:cNvSpPr/>
          <p:nvPr/>
        </p:nvSpPr>
        <p:spPr>
          <a:xfrm>
            <a:off x="376177" y="1402598"/>
            <a:ext cx="11383701" cy="2308324"/>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954F72"/>
                </a:solidFill>
                <a:effectLst/>
                <a:uLnTx/>
                <a:uFillTx/>
                <a:latin typeface="Leelawadee UI" panose="020B0502040204020203" pitchFamily="34" charset="-34"/>
                <a:ea typeface="+mn-ea"/>
                <a:cs typeface="Leelawadee UI" panose="020B0502040204020203" pitchFamily="34" charset="-34"/>
              </a:rPr>
              <a:t>Signs that an adult may be using their relationship with a child for sexual reasons</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954F72"/>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The signs that an adult is using their relationship with a child for sexual reasons may not be obvious. </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We may feel uncomfortable about the way they play with the child, or seem always to be </a:t>
            </a:r>
            <a:r>
              <a:rPr kumimoji="0" lang="en-US" sz="1600" b="0" i="0" u="none" strike="noStrike" kern="1200" cap="none" spc="0" normalizeH="0" baseline="0" noProof="0" dirty="0" err="1">
                <a:ln>
                  <a:noFill/>
                </a:ln>
                <a:solidFill>
                  <a:srgbClr val="333333"/>
                </a:solidFill>
                <a:effectLst/>
                <a:uLnTx/>
                <a:uFillTx/>
                <a:latin typeface="Leelawadee UI" panose="020B0502040204020203" pitchFamily="34" charset="-34"/>
                <a:ea typeface="+mn-ea"/>
                <a:cs typeface="Leelawadee UI" panose="020B0502040204020203" pitchFamily="34" charset="-34"/>
              </a:rPr>
              <a:t>favouring</a:t>
            </a: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 them and creating reasons for them to be alone. </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There may be cause for concern about the </a:t>
            </a:r>
            <a:r>
              <a:rPr kumimoji="0" lang="en-US" sz="1600" b="0" i="0" u="none" strike="noStrike" kern="1200" cap="none" spc="0" normalizeH="0" baseline="0" noProof="0" dirty="0" err="1">
                <a:ln>
                  <a:noFill/>
                </a:ln>
                <a:solidFill>
                  <a:srgbClr val="333333"/>
                </a:solidFill>
                <a:effectLst/>
                <a:uLnTx/>
                <a:uFillTx/>
                <a:latin typeface="Leelawadee UI" panose="020B0502040204020203" pitchFamily="34" charset="-34"/>
                <a:ea typeface="+mn-ea"/>
                <a:cs typeface="Leelawadee UI" panose="020B0502040204020203" pitchFamily="34" charset="-34"/>
              </a:rPr>
              <a:t>behaviour</a:t>
            </a: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 of an adult or young person if they:</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p:txBody>
      </p:sp>
      <p:sp>
        <p:nvSpPr>
          <p:cNvPr id="6" name="TextBox 5">
            <a:extLst>
              <a:ext uri="{FF2B5EF4-FFF2-40B4-BE49-F238E27FC236}">
                <a16:creationId xmlns:a16="http://schemas.microsoft.com/office/drawing/2014/main" id="{E5536EAC-D3CE-41F5-B938-0EBA1269F629}"/>
              </a:ext>
            </a:extLst>
          </p:cNvPr>
          <p:cNvSpPr txBox="1"/>
          <p:nvPr/>
        </p:nvSpPr>
        <p:spPr>
          <a:xfrm>
            <a:off x="457199" y="3710922"/>
            <a:ext cx="11175357" cy="2232000"/>
          </a:xfrm>
          <a:prstGeom prst="roundRect">
            <a:avLst>
              <a:gd name="adj" fmla="val 9360"/>
            </a:avLst>
          </a:prstGeom>
          <a:solidFill>
            <a:schemeClr val="accent4">
              <a:lumMod val="20000"/>
              <a:lumOff val="80000"/>
            </a:schemeClr>
          </a:solidFill>
          <a:ln w="12700">
            <a:solidFill>
              <a:schemeClr val="accent4"/>
            </a:solidFill>
          </a:ln>
        </p:spPr>
        <p:txBody>
          <a:bodyPr wrap="square" numCol="3" spcCol="144000" rtlCol="0">
            <a:spAutoFit/>
          </a:bodyPr>
          <a:lstStyle>
            <a:defPPr>
              <a:defRPr lang="en-US"/>
            </a:defPPr>
            <a:lvl1pPr marL="285750" marR="0" lvl="0" indent="-285750" fontAlgn="base">
              <a:lnSpc>
                <a:spcPct val="100000"/>
              </a:lnSpc>
              <a:spcBef>
                <a:spcPts val="0"/>
              </a:spcBef>
              <a:spcAft>
                <a:spcPts val="600"/>
              </a:spcAft>
              <a:buClrTx/>
              <a:buSzTx/>
              <a:buFont typeface="Arial" panose="020B0604020202020204" pitchFamily="34" charset="0"/>
              <a:buChar char="•"/>
              <a:tabLst/>
              <a:defRPr kumimoji="0" sz="1400" b="0" i="0" u="none" strike="noStrike" cap="none" spc="0" normalizeH="0" baseline="0">
                <a:ln>
                  <a:noFill/>
                </a:ln>
                <a:solidFill>
                  <a:srgbClr val="333333"/>
                </a:solidFill>
                <a:effectLst/>
                <a:uLnTx/>
                <a:uFillTx/>
                <a:latin typeface="Leelawadee UI" panose="020B0502040204020203" pitchFamily="34" charset="-34"/>
                <a:cs typeface="Leelawadee UI" panose="020B0502040204020203" pitchFamily="34" charset="-34"/>
              </a:defRPr>
            </a:lvl1pPr>
          </a:lstStyle>
          <a:p>
            <a:pPr marL="285750" marR="0" lvl="0" indent="-2857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Refuse to allow a child sufficient privacy or to make their own decisions on personal matters</a:t>
            </a:r>
          </a:p>
          <a:p>
            <a:pPr marL="285750" marR="0" lvl="0" indent="-2857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Insist on physical affection such as kissing, hugging or wrestling even when the child clearly does not want it</a:t>
            </a:r>
          </a:p>
          <a:p>
            <a:pPr marL="285750" marR="0" lvl="0" indent="-2857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Are overly interested in the sexual development of a child or teenager</a:t>
            </a:r>
          </a:p>
          <a:p>
            <a:pPr marL="285750" marR="0" lvl="0" indent="-2857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Insist on time alone with a child with no interruptions</a:t>
            </a:r>
          </a:p>
          <a:p>
            <a:pPr marL="285750" marR="0" lvl="0" indent="-2857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Spend most of their spare time with children (little interest in spending time with people their own age)</a:t>
            </a:r>
          </a:p>
          <a:p>
            <a:pPr marL="285750" marR="0" lvl="0" indent="-2857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Regularly offer to baby-sit children for free or take children on overnight outings alone</a:t>
            </a:r>
          </a:p>
          <a:p>
            <a:pPr marL="285750" marR="0" lvl="0" indent="-2857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Buy children expensive gifts or give them money for no apparent reason.</a:t>
            </a:r>
          </a:p>
          <a:p>
            <a:pPr marL="285750" marR="0" lvl="0" indent="-2857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Frequently walk in on children/teenagers in the bathroom.</a:t>
            </a:r>
          </a:p>
          <a:p>
            <a:pPr marL="285750" marR="0" lvl="0" indent="-2857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Treat a particular child as a </a:t>
            </a:r>
            <a:r>
              <a:rPr kumimoji="0" lang="en-US" sz="1400" b="0" i="0" u="none" strike="noStrike" kern="1200" cap="none" spc="0" normalizeH="0" baseline="0" noProof="0" dirty="0" err="1">
                <a:ln>
                  <a:noFill/>
                </a:ln>
                <a:solidFill>
                  <a:srgbClr val="333333"/>
                </a:solidFill>
                <a:effectLst/>
                <a:uLnTx/>
                <a:uFillTx/>
                <a:latin typeface="Leelawadee UI" panose="020B0502040204020203" pitchFamily="34" charset="-34"/>
                <a:ea typeface="+mn-ea"/>
                <a:cs typeface="Leelawadee UI" panose="020B0502040204020203" pitchFamily="34" charset="-34"/>
              </a:rPr>
              <a:t>favourite</a:t>
            </a:r>
            <a:r>
              <a:rPr kumimoji="0" lang="en-US" sz="14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 making them feel 'special' compared with others in the family.</a:t>
            </a:r>
          </a:p>
          <a:p>
            <a:pPr marL="285750" marR="0" lvl="0" indent="-2857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Pick on a particular child.</a:t>
            </a:r>
          </a:p>
        </p:txBody>
      </p:sp>
    </p:spTree>
    <p:extLst>
      <p:ext uri="{BB962C8B-B14F-4D97-AF65-F5344CB8AC3E}">
        <p14:creationId xmlns:p14="http://schemas.microsoft.com/office/powerpoint/2010/main" val="608046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1 – SIGNS OF ABUSE</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sp>
        <p:nvSpPr>
          <p:cNvPr id="4" name="Rectangle 3">
            <a:extLst>
              <a:ext uri="{FF2B5EF4-FFF2-40B4-BE49-F238E27FC236}">
                <a16:creationId xmlns:a16="http://schemas.microsoft.com/office/drawing/2014/main" id="{92D472B7-7E99-4BFE-BDCC-C7FBD7D6ED33}"/>
              </a:ext>
            </a:extLst>
          </p:cNvPr>
          <p:cNvSpPr/>
          <p:nvPr/>
        </p:nvSpPr>
        <p:spPr>
          <a:xfrm>
            <a:off x="376177" y="1402598"/>
            <a:ext cx="11337403" cy="532453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954F72"/>
                </a:solidFill>
                <a:effectLst/>
                <a:uLnTx/>
                <a:uFillTx/>
                <a:latin typeface="Leelawadee UI" panose="020B0502040204020203" pitchFamily="34" charset="-34"/>
                <a:ea typeface="+mn-ea"/>
                <a:cs typeface="Leelawadee UI" panose="020B0502040204020203" pitchFamily="34" charset="-34"/>
              </a:rPr>
              <a:t>Child abuse among children and young people</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404040"/>
              </a:solidFill>
              <a:effectLst/>
              <a:uLnTx/>
              <a:uFillTx/>
              <a:latin typeface="Calibri" panose="020F0502020204030204"/>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We all know that children pass through different stages of development as they grow, and that their awareness and curiosity about sexual matters change as they pass from infancy into childhood and then through puberty to adolescence. Each child is an individual and will develop in his or her own way. However, there is a generally accepted range of </a:t>
            </a:r>
            <a:r>
              <a:rPr kumimoji="0" lang="en-US" sz="1600" b="0" i="0" u="none" strike="noStrike" kern="1200" cap="none" spc="0" normalizeH="0" baseline="0" noProof="0" dirty="0" err="1">
                <a:ln>
                  <a:noFill/>
                </a:ln>
                <a:solidFill>
                  <a:srgbClr val="333333"/>
                </a:solidFill>
                <a:effectLst/>
                <a:uLnTx/>
                <a:uFillTx/>
                <a:latin typeface="Leelawadee UI" panose="020B0502040204020203" pitchFamily="34" charset="-34"/>
                <a:ea typeface="+mn-ea"/>
                <a:cs typeface="Leelawadee UI" panose="020B0502040204020203" pitchFamily="34" charset="-34"/>
              </a:rPr>
              <a:t>behaviours</a:t>
            </a: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 linked to a child’s age and developmental stage. Sometimes these will involve some exploration with other children of a similar age. It can be difficult to tell the difference between age appropriate sexual exploration and warning signs of harmful </a:t>
            </a:r>
            <a:r>
              <a:rPr kumimoji="0" lang="en-US" sz="1600" b="0" i="0" u="none" strike="noStrike" kern="1200" cap="none" spc="0" normalizeH="0" baseline="0" noProof="0" dirty="0" err="1">
                <a:ln>
                  <a:noFill/>
                </a:ln>
                <a:solidFill>
                  <a:srgbClr val="333333"/>
                </a:solidFill>
                <a:effectLst/>
                <a:uLnTx/>
                <a:uFillTx/>
                <a:latin typeface="Leelawadee UI" panose="020B0502040204020203" pitchFamily="34" charset="-34"/>
                <a:ea typeface="+mn-ea"/>
                <a:cs typeface="Leelawadee UI" panose="020B0502040204020203" pitchFamily="34" charset="-34"/>
              </a:rPr>
              <a:t>behaviour</a:t>
            </a: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 Occasionally we may need to explain to children why we would prefer them not to continue with a particular </a:t>
            </a:r>
            <a:r>
              <a:rPr kumimoji="0" lang="en-US" sz="1600" b="0" i="0" u="none" strike="noStrike" kern="1200" cap="none" spc="0" normalizeH="0" baseline="0" noProof="0" dirty="0" err="1">
                <a:ln>
                  <a:noFill/>
                </a:ln>
                <a:solidFill>
                  <a:srgbClr val="333333"/>
                </a:solidFill>
                <a:effectLst/>
                <a:uLnTx/>
                <a:uFillTx/>
                <a:latin typeface="Leelawadee UI" panose="020B0502040204020203" pitchFamily="34" charset="-34"/>
                <a:ea typeface="+mn-ea"/>
                <a:cs typeface="Leelawadee UI" panose="020B0502040204020203" pitchFamily="34" charset="-34"/>
              </a:rPr>
              <a:t>behaviour</a:t>
            </a: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This is a chance to talk with them about keeping themselves and others safe and to let them know that you are someone who will listen. Disabled children may develop at different rates, depending on the nature of their disability, and they can be more vulnerable to abuse. Children with learning disabilities, for example, may behave sexually in ways that are out of step with their age. Particular care may be needed in educating such children to understand their sexual development and to ensure that they can communicate effectively about any worries they have.</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It is important to </a:t>
            </a:r>
            <a:r>
              <a:rPr kumimoji="0" lang="en-US" sz="1600" b="0" i="0" u="none" strike="noStrike" kern="1200" cap="none" spc="0" normalizeH="0" baseline="0" noProof="0" dirty="0" err="1">
                <a:ln>
                  <a:noFill/>
                </a:ln>
                <a:solidFill>
                  <a:srgbClr val="333333"/>
                </a:solidFill>
                <a:effectLst/>
                <a:uLnTx/>
                <a:uFillTx/>
                <a:latin typeface="Leelawadee UI" panose="020B0502040204020203" pitchFamily="34" charset="-34"/>
                <a:ea typeface="+mn-ea"/>
                <a:cs typeface="Leelawadee UI" panose="020B0502040204020203" pitchFamily="34" charset="-34"/>
              </a:rPr>
              <a:t>recognise</a:t>
            </a: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 that while people from different backgrounds have different expectations about what is acceptable </a:t>
            </a:r>
            <a:r>
              <a:rPr kumimoji="0" lang="en-US" sz="1600" b="0" i="0" u="none" strike="noStrike" kern="1200" cap="none" spc="0" normalizeH="0" baseline="0" noProof="0" dirty="0" err="1">
                <a:ln>
                  <a:noFill/>
                </a:ln>
                <a:solidFill>
                  <a:srgbClr val="333333"/>
                </a:solidFill>
                <a:effectLst/>
                <a:uLnTx/>
                <a:uFillTx/>
                <a:latin typeface="Leelawadee UI" panose="020B0502040204020203" pitchFamily="34" charset="-34"/>
                <a:ea typeface="+mn-ea"/>
                <a:cs typeface="Leelawadee UI" panose="020B0502040204020203" pitchFamily="34" charset="-34"/>
              </a:rPr>
              <a:t>behaviour</a:t>
            </a: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 in children, sexual abuse happens across all races and cultures. Remember that each child develops at his or her own pace and not every child will show the </a:t>
            </a:r>
            <a:r>
              <a:rPr kumimoji="0" lang="en-US" sz="1600" b="0" i="0" u="none" strike="noStrike" kern="1200" cap="none" spc="0" normalizeH="0" baseline="0" noProof="0" dirty="0" err="1">
                <a:ln>
                  <a:noFill/>
                </a:ln>
                <a:solidFill>
                  <a:srgbClr val="333333"/>
                </a:solidFill>
                <a:effectLst/>
                <a:uLnTx/>
                <a:uFillTx/>
                <a:latin typeface="Leelawadee UI" panose="020B0502040204020203" pitchFamily="34" charset="-34"/>
                <a:ea typeface="+mn-ea"/>
                <a:cs typeface="Leelawadee UI" panose="020B0502040204020203" pitchFamily="34" charset="-34"/>
              </a:rPr>
              <a:t>behaviours</a:t>
            </a: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 described below. If you have any worries or questions about a child you know, talk to someone about it. Your health visitor, GP or child’s teacher may be able to help, or you could ring the Stop it Now! Helpline. </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p:txBody>
      </p:sp>
    </p:spTree>
    <p:extLst>
      <p:ext uri="{BB962C8B-B14F-4D97-AF65-F5344CB8AC3E}">
        <p14:creationId xmlns:p14="http://schemas.microsoft.com/office/powerpoint/2010/main" val="2745940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1 – SIGNS OF ABUSE</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sp>
        <p:nvSpPr>
          <p:cNvPr id="4" name="Rectangle 3">
            <a:extLst>
              <a:ext uri="{FF2B5EF4-FFF2-40B4-BE49-F238E27FC236}">
                <a16:creationId xmlns:a16="http://schemas.microsoft.com/office/drawing/2014/main" id="{92D472B7-7E99-4BFE-BDCC-C7FBD7D6ED33}"/>
              </a:ext>
            </a:extLst>
          </p:cNvPr>
          <p:cNvSpPr/>
          <p:nvPr/>
        </p:nvSpPr>
        <p:spPr>
          <a:xfrm>
            <a:off x="376177" y="1402598"/>
            <a:ext cx="10700795" cy="923330"/>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954F72"/>
                </a:solidFill>
                <a:effectLst/>
                <a:uLnTx/>
                <a:uFillTx/>
                <a:latin typeface="Leelawadee UI" panose="020B0502040204020203" pitchFamily="34" charset="-34"/>
                <a:ea typeface="+mn-ea"/>
                <a:cs typeface="Leelawadee UI" panose="020B0502040204020203" pitchFamily="34" charset="-34"/>
              </a:rPr>
              <a:t>Age-Appropriate Sexual </a:t>
            </a:r>
            <a:r>
              <a:rPr kumimoji="0" lang="en-US" sz="1600" b="1" i="0" u="none" strike="noStrike" kern="1200" cap="none" spc="0" normalizeH="0" baseline="0" noProof="0" dirty="0" err="1">
                <a:ln>
                  <a:noFill/>
                </a:ln>
                <a:solidFill>
                  <a:srgbClr val="954F72"/>
                </a:solidFill>
                <a:effectLst/>
                <a:uLnTx/>
                <a:uFillTx/>
                <a:latin typeface="Leelawadee UI" panose="020B0502040204020203" pitchFamily="34" charset="-34"/>
                <a:ea typeface="+mn-ea"/>
                <a:cs typeface="Leelawadee UI" panose="020B0502040204020203" pitchFamily="34" charset="-34"/>
              </a:rPr>
              <a:t>Behaviour</a:t>
            </a:r>
            <a:endParaRPr kumimoji="0" lang="en-US" sz="1600" b="1" i="0" u="none" strike="noStrike" kern="1200" cap="none" spc="0" normalizeH="0" baseline="0" noProof="0" dirty="0">
              <a:ln>
                <a:noFill/>
              </a:ln>
              <a:solidFill>
                <a:srgbClr val="954F72"/>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404040"/>
              </a:solidFill>
              <a:effectLst/>
              <a:uLnTx/>
              <a:uFillTx/>
              <a:latin typeface="Calibri" panose="020F0502020204030204"/>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p:txBody>
      </p:sp>
      <p:graphicFrame>
        <p:nvGraphicFramePr>
          <p:cNvPr id="5" name="Table 4">
            <a:extLst>
              <a:ext uri="{FF2B5EF4-FFF2-40B4-BE49-F238E27FC236}">
                <a16:creationId xmlns:a16="http://schemas.microsoft.com/office/drawing/2014/main" id="{E79E72B5-6537-4499-B822-0DCBECC73733}"/>
              </a:ext>
            </a:extLst>
          </p:cNvPr>
          <p:cNvGraphicFramePr>
            <a:graphicFrameLocks noGrp="1"/>
          </p:cNvGraphicFramePr>
          <p:nvPr>
            <p:extLst/>
          </p:nvPr>
        </p:nvGraphicFramePr>
        <p:xfrm>
          <a:off x="422475" y="1910428"/>
          <a:ext cx="11210081" cy="4625011"/>
        </p:xfrm>
        <a:graphic>
          <a:graphicData uri="http://schemas.openxmlformats.org/drawingml/2006/table">
            <a:tbl>
              <a:tblPr firstRow="1" bandRow="1">
                <a:tableStyleId>{00A15C55-8517-42AA-B614-E9B94910E393}</a:tableStyleId>
              </a:tblPr>
              <a:tblGrid>
                <a:gridCol w="2811893">
                  <a:extLst>
                    <a:ext uri="{9D8B030D-6E8A-4147-A177-3AD203B41FA5}">
                      <a16:colId xmlns:a16="http://schemas.microsoft.com/office/drawing/2014/main" val="1737884494"/>
                    </a:ext>
                  </a:extLst>
                </a:gridCol>
                <a:gridCol w="4199094">
                  <a:extLst>
                    <a:ext uri="{9D8B030D-6E8A-4147-A177-3AD203B41FA5}">
                      <a16:colId xmlns:a16="http://schemas.microsoft.com/office/drawing/2014/main" val="1370840980"/>
                    </a:ext>
                  </a:extLst>
                </a:gridCol>
                <a:gridCol w="4199094">
                  <a:extLst>
                    <a:ext uri="{9D8B030D-6E8A-4147-A177-3AD203B41FA5}">
                      <a16:colId xmlns:a16="http://schemas.microsoft.com/office/drawing/2014/main" val="1782751289"/>
                    </a:ext>
                  </a:extLst>
                </a:gridCol>
              </a:tblGrid>
              <a:tr h="426235">
                <a:tc>
                  <a:txBody>
                    <a:bodyPr/>
                    <a:lstStyle/>
                    <a:p>
                      <a:pPr algn="ctr"/>
                      <a:r>
                        <a:rPr lang="en-GB" sz="1400" dirty="0">
                          <a:latin typeface="Leelawadee UI" panose="020B0502040204020203" pitchFamily="34" charset="-34"/>
                          <a:cs typeface="Leelawadee UI" panose="020B0502040204020203" pitchFamily="34" charset="-34"/>
                        </a:rPr>
                        <a:t>Age</a:t>
                      </a:r>
                      <a:endParaRPr lang="en-US" sz="1400" dirty="0">
                        <a:latin typeface="Leelawadee UI" panose="020B0502040204020203" pitchFamily="34" charset="-34"/>
                        <a:cs typeface="Leelawadee UI" panose="020B0502040204020203" pitchFamily="34" charset="-34"/>
                      </a:endParaRPr>
                    </a:p>
                  </a:txBody>
                  <a:tcPr anchor="ctr"/>
                </a:tc>
                <a:tc>
                  <a:txBody>
                    <a:bodyPr/>
                    <a:lstStyle/>
                    <a:p>
                      <a:pPr algn="ctr"/>
                      <a:r>
                        <a:rPr lang="en-GB" sz="1400" dirty="0">
                          <a:latin typeface="Leelawadee UI" panose="020B0502040204020203" pitchFamily="34" charset="-34"/>
                          <a:cs typeface="Leelawadee UI" panose="020B0502040204020203" pitchFamily="34" charset="-34"/>
                        </a:rPr>
                        <a:t>Commonly</a:t>
                      </a:r>
                      <a:endParaRPr lang="en-US" sz="1400" dirty="0">
                        <a:latin typeface="Leelawadee UI" panose="020B0502040204020203" pitchFamily="34" charset="-34"/>
                        <a:cs typeface="Leelawadee UI" panose="020B0502040204020203" pitchFamily="34" charset="-34"/>
                      </a:endParaRPr>
                    </a:p>
                  </a:txBody>
                  <a:tcPr anchor="ctr"/>
                </a:tc>
                <a:tc>
                  <a:txBody>
                    <a:bodyPr/>
                    <a:lstStyle/>
                    <a:p>
                      <a:pPr algn="ctr"/>
                      <a:r>
                        <a:rPr lang="en-GB" sz="1400" dirty="0">
                          <a:latin typeface="Leelawadee UI" panose="020B0502040204020203" pitchFamily="34" charset="-34"/>
                          <a:cs typeface="Leelawadee UI" panose="020B0502040204020203" pitchFamily="34" charset="-34"/>
                        </a:rPr>
                        <a:t>Rarely</a:t>
                      </a:r>
                      <a:endParaRPr lang="en-US" sz="1400" dirty="0">
                        <a:latin typeface="Leelawadee UI" panose="020B0502040204020203" pitchFamily="34" charset="-34"/>
                        <a:cs typeface="Leelawadee UI" panose="020B0502040204020203" pitchFamily="34" charset="-34"/>
                      </a:endParaRPr>
                    </a:p>
                  </a:txBody>
                  <a:tcPr anchor="ctr"/>
                </a:tc>
                <a:extLst>
                  <a:ext uri="{0D108BD9-81ED-4DB2-BD59-A6C34878D82A}">
                    <a16:rowId xmlns:a16="http://schemas.microsoft.com/office/drawing/2014/main" val="3448802689"/>
                  </a:ext>
                </a:extLst>
              </a:tr>
              <a:tr h="11560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Leelawadee UI" panose="020B0502040204020203" pitchFamily="34" charset="-34"/>
                          <a:cs typeface="Leelawadee UI" panose="020B0502040204020203" pitchFamily="34" charset="-34"/>
                        </a:rPr>
                        <a:t>Pre-school children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Leelawadee UI" panose="020B0502040204020203" pitchFamily="34" charset="-34"/>
                          <a:cs typeface="Leelawadee UI" panose="020B0502040204020203" pitchFamily="34" charset="-34"/>
                        </a:rPr>
                        <a:t>(0-5 years)</a:t>
                      </a:r>
                      <a:endParaRPr lang="en-US" sz="1400" b="1" dirty="0">
                        <a:solidFill>
                          <a:srgbClr val="333333"/>
                        </a:solidFill>
                        <a:latin typeface="Leelawadee UI" panose="020B0502040204020203" pitchFamily="34" charset="-34"/>
                        <a:cs typeface="Leelawadee UI" panose="020B0502040204020203" pitchFamily="34" charset="-34"/>
                      </a:endParaRPr>
                    </a:p>
                  </a:txBody>
                  <a:tcPr/>
                </a:tc>
                <a:tc>
                  <a:txBody>
                    <a:bodyPr/>
                    <a:lstStyle/>
                    <a:p>
                      <a:pPr marL="285750" indent="-285750" fontAlgn="base">
                        <a:spcAft>
                          <a:spcPts val="600"/>
                        </a:spcAft>
                        <a:buFont typeface="Arial" panose="020B0604020202020204" pitchFamily="34" charset="0"/>
                        <a:buChar char="•"/>
                      </a:pPr>
                      <a:r>
                        <a:rPr lang="en-US" sz="1200" dirty="0">
                          <a:latin typeface="Leelawadee UI" panose="020B0502040204020203" pitchFamily="34" charset="-34"/>
                          <a:cs typeface="Leelawadee UI" panose="020B0502040204020203" pitchFamily="34" charset="-34"/>
                        </a:rPr>
                        <a:t>Use childish ‘sexual’ language to talk about bodies</a:t>
                      </a:r>
                    </a:p>
                    <a:p>
                      <a:pPr marL="285750" indent="-285750" fontAlgn="base">
                        <a:spcAft>
                          <a:spcPts val="600"/>
                        </a:spcAft>
                        <a:buFont typeface="Arial" panose="020B0604020202020204" pitchFamily="34" charset="0"/>
                        <a:buChar char="•"/>
                      </a:pPr>
                      <a:r>
                        <a:rPr lang="en-US" sz="1200" dirty="0">
                          <a:latin typeface="Leelawadee UI" panose="020B0502040204020203" pitchFamily="34" charset="-34"/>
                          <a:cs typeface="Leelawadee UI" panose="020B0502040204020203" pitchFamily="34" charset="-34"/>
                        </a:rPr>
                        <a:t>Ask how babies are made and where they come from</a:t>
                      </a:r>
                    </a:p>
                    <a:p>
                      <a:pPr marL="285750" indent="-285750" fontAlgn="base">
                        <a:spcAft>
                          <a:spcPts val="600"/>
                        </a:spcAft>
                        <a:buFont typeface="Arial" panose="020B0604020202020204" pitchFamily="34" charset="0"/>
                        <a:buChar char="•"/>
                      </a:pPr>
                      <a:r>
                        <a:rPr lang="en-US" sz="1200" dirty="0">
                          <a:latin typeface="Leelawadee UI" panose="020B0502040204020203" pitchFamily="34" charset="-34"/>
                          <a:cs typeface="Leelawadee UI" panose="020B0502040204020203" pitchFamily="34" charset="-34"/>
                        </a:rPr>
                        <a:t>Touch or rub their own genitals</a:t>
                      </a:r>
                    </a:p>
                    <a:p>
                      <a:pPr marL="285750" indent="-285750" fontAlgn="base">
                        <a:spcAft>
                          <a:spcPts val="600"/>
                        </a:spcAft>
                        <a:buFont typeface="Arial" panose="020B0604020202020204" pitchFamily="34" charset="0"/>
                        <a:buChar char="•"/>
                      </a:pPr>
                      <a:r>
                        <a:rPr lang="en-US" sz="1200" dirty="0">
                          <a:latin typeface="Leelawadee UI" panose="020B0502040204020203" pitchFamily="34" charset="-34"/>
                          <a:cs typeface="Leelawadee UI" panose="020B0502040204020203" pitchFamily="34" charset="-34"/>
                        </a:rPr>
                        <a:t>Show and look at private parts</a:t>
                      </a:r>
                    </a:p>
                  </a:txBody>
                  <a:tcPr/>
                </a:tc>
                <a:tc>
                  <a:txBody>
                    <a:bodyPr/>
                    <a:lstStyle/>
                    <a:p>
                      <a:pPr marL="285750" indent="-285750" fontAlgn="base">
                        <a:spcAft>
                          <a:spcPts val="600"/>
                        </a:spcAft>
                        <a:buFont typeface="Arial" panose="020B0604020202020204" pitchFamily="34" charset="0"/>
                        <a:buChar char="•"/>
                      </a:pPr>
                      <a:r>
                        <a:rPr lang="en-US" sz="1200" dirty="0">
                          <a:latin typeface="Leelawadee UI" panose="020B0502040204020203" pitchFamily="34" charset="-34"/>
                          <a:cs typeface="Leelawadee UI" panose="020B0502040204020203" pitchFamily="34" charset="-34"/>
                        </a:rPr>
                        <a:t>Discuss sexual acts or use sexually explicit language</a:t>
                      </a:r>
                    </a:p>
                    <a:p>
                      <a:pPr marL="285750" indent="-285750" fontAlgn="base">
                        <a:spcAft>
                          <a:spcPts val="600"/>
                        </a:spcAft>
                        <a:buFont typeface="Arial" panose="020B0604020202020204" pitchFamily="34" charset="0"/>
                        <a:buChar char="•"/>
                      </a:pPr>
                      <a:r>
                        <a:rPr lang="en-US" sz="1200" dirty="0">
                          <a:latin typeface="Leelawadee UI" panose="020B0502040204020203" pitchFamily="34" charset="-34"/>
                          <a:cs typeface="Leelawadee UI" panose="020B0502040204020203" pitchFamily="34" charset="-34"/>
                        </a:rPr>
                        <a:t>Have physical sexual contact with other children</a:t>
                      </a:r>
                    </a:p>
                    <a:p>
                      <a:pPr marL="285750" indent="-285750" fontAlgn="base">
                        <a:spcAft>
                          <a:spcPts val="600"/>
                        </a:spcAft>
                        <a:buFont typeface="Arial" panose="020B0604020202020204" pitchFamily="34" charset="0"/>
                        <a:buChar char="•"/>
                      </a:pPr>
                      <a:r>
                        <a:rPr lang="en-US" sz="1200" dirty="0">
                          <a:latin typeface="Leelawadee UI" panose="020B0502040204020203" pitchFamily="34" charset="-34"/>
                          <a:cs typeface="Leelawadee UI" panose="020B0502040204020203" pitchFamily="34" charset="-34"/>
                        </a:rPr>
                        <a:t>Show adult-like sexual </a:t>
                      </a:r>
                      <a:r>
                        <a:rPr lang="en-US" sz="1200" dirty="0" err="1">
                          <a:latin typeface="Leelawadee UI" panose="020B0502040204020203" pitchFamily="34" charset="-34"/>
                          <a:cs typeface="Leelawadee UI" panose="020B0502040204020203" pitchFamily="34" charset="-34"/>
                        </a:rPr>
                        <a:t>behaviour</a:t>
                      </a:r>
                      <a:r>
                        <a:rPr lang="en-US" sz="1200" dirty="0">
                          <a:latin typeface="Leelawadee UI" panose="020B0502040204020203" pitchFamily="34" charset="-34"/>
                          <a:cs typeface="Leelawadee UI" panose="020B0502040204020203" pitchFamily="34" charset="-34"/>
                        </a:rPr>
                        <a:t> or knowledge  </a:t>
                      </a:r>
                    </a:p>
                  </a:txBody>
                  <a:tcPr/>
                </a:tc>
                <a:extLst>
                  <a:ext uri="{0D108BD9-81ED-4DB2-BD59-A6C34878D82A}">
                    <a16:rowId xmlns:a16="http://schemas.microsoft.com/office/drawing/2014/main" val="477117679"/>
                  </a:ext>
                </a:extLst>
              </a:tr>
              <a:tr h="13662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Leelawadee UI" panose="020B0502040204020203" pitchFamily="34" charset="-34"/>
                          <a:cs typeface="Leelawadee UI" panose="020B0502040204020203" pitchFamily="34" charset="-34"/>
                        </a:rPr>
                        <a:t>School-age children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Leelawadee UI" panose="020B0502040204020203" pitchFamily="34" charset="-34"/>
                          <a:cs typeface="Leelawadee UI" panose="020B0502040204020203" pitchFamily="34" charset="-34"/>
                        </a:rPr>
                        <a:t>(6-12 years)</a:t>
                      </a:r>
                      <a:endParaRPr lang="en-US" sz="1400" b="1" dirty="0">
                        <a:solidFill>
                          <a:srgbClr val="333333"/>
                        </a:solidFill>
                        <a:latin typeface="Leelawadee UI" panose="020B0502040204020203" pitchFamily="34" charset="-34"/>
                        <a:cs typeface="Leelawadee UI" panose="020B0502040204020203" pitchFamily="34" charset="-34"/>
                      </a:endParaRPr>
                    </a:p>
                  </a:txBody>
                  <a:tcPr/>
                </a:tc>
                <a:tc>
                  <a:txBody>
                    <a:bodyPr/>
                    <a:lstStyle/>
                    <a:p>
                      <a:pPr marL="285750" indent="-285750" fontAlgn="base">
                        <a:spcAft>
                          <a:spcPts val="600"/>
                        </a:spcAft>
                        <a:buFont typeface="Arial" panose="020B0604020202020204" pitchFamily="34" charset="0"/>
                        <a:buChar char="•"/>
                      </a:pPr>
                      <a:r>
                        <a:rPr lang="en-US" sz="1200" dirty="0">
                          <a:latin typeface="Leelawadee UI" panose="020B0502040204020203" pitchFamily="34" charset="-34"/>
                          <a:cs typeface="Leelawadee UI" panose="020B0502040204020203" pitchFamily="34" charset="-34"/>
                        </a:rPr>
                        <a:t>Ask questions about menstruation, pregnancy and other sexual </a:t>
                      </a:r>
                      <a:r>
                        <a:rPr lang="en-US" sz="1200" dirty="0" err="1">
                          <a:latin typeface="Leelawadee UI" panose="020B0502040204020203" pitchFamily="34" charset="-34"/>
                          <a:cs typeface="Leelawadee UI" panose="020B0502040204020203" pitchFamily="34" charset="-34"/>
                        </a:rPr>
                        <a:t>behaviour</a:t>
                      </a:r>
                      <a:endParaRPr lang="en-US" sz="1200" dirty="0">
                        <a:latin typeface="Leelawadee UI" panose="020B0502040204020203" pitchFamily="34" charset="-34"/>
                        <a:cs typeface="Leelawadee UI" panose="020B0502040204020203" pitchFamily="34" charset="-34"/>
                      </a:endParaRPr>
                    </a:p>
                    <a:p>
                      <a:pPr marL="285750" indent="-285750" fontAlgn="base">
                        <a:spcAft>
                          <a:spcPts val="600"/>
                        </a:spcAft>
                        <a:buFont typeface="Arial" panose="020B0604020202020204" pitchFamily="34" charset="0"/>
                        <a:buChar char="•"/>
                      </a:pPr>
                      <a:r>
                        <a:rPr lang="en-US" sz="1200" dirty="0">
                          <a:latin typeface="Leelawadee UI" panose="020B0502040204020203" pitchFamily="34" charset="-34"/>
                          <a:cs typeface="Leelawadee UI" panose="020B0502040204020203" pitchFamily="34" charset="-34"/>
                        </a:rPr>
                        <a:t>Experiment with other children, often during games, kissing, touching, showing and role playing e.g. mums and dads or doctors and nurses</a:t>
                      </a:r>
                    </a:p>
                    <a:p>
                      <a:pPr marL="285750" indent="-285750" fontAlgn="base">
                        <a:spcAft>
                          <a:spcPts val="600"/>
                        </a:spcAft>
                        <a:buFont typeface="Arial" panose="020B0604020202020204" pitchFamily="34" charset="0"/>
                        <a:buChar char="•"/>
                      </a:pPr>
                      <a:r>
                        <a:rPr lang="en-US" sz="1200" dirty="0">
                          <a:latin typeface="Leelawadee UI" panose="020B0502040204020203" pitchFamily="34" charset="-34"/>
                          <a:cs typeface="Leelawadee UI" panose="020B0502040204020203" pitchFamily="34" charset="-34"/>
                        </a:rPr>
                        <a:t>Masturbate in private</a:t>
                      </a:r>
                      <a:endParaRPr lang="en-US" sz="1200" dirty="0">
                        <a:solidFill>
                          <a:srgbClr val="333333"/>
                        </a:solidFill>
                        <a:latin typeface="Leelawadee UI" panose="020B0502040204020203" pitchFamily="34" charset="-34"/>
                        <a:cs typeface="Leelawadee UI" panose="020B0502040204020203" pitchFamily="34" charset="-34"/>
                      </a:endParaRPr>
                    </a:p>
                  </a:txBody>
                  <a:tcPr/>
                </a:tc>
                <a:tc>
                  <a:txBody>
                    <a:bodyPr/>
                    <a:lstStyle/>
                    <a:p>
                      <a:pPr marL="285750" indent="-285750" fontAlgn="base">
                        <a:spcAft>
                          <a:spcPts val="600"/>
                        </a:spcAft>
                        <a:buFont typeface="Arial" panose="020B0604020202020204" pitchFamily="34" charset="0"/>
                        <a:buChar char="•"/>
                      </a:pPr>
                      <a:r>
                        <a:rPr lang="en-US" sz="1200" dirty="0">
                          <a:latin typeface="Leelawadee UI" panose="020B0502040204020203" pitchFamily="34" charset="-34"/>
                          <a:cs typeface="Leelawadee UI" panose="020B0502040204020203" pitchFamily="34" charset="-34"/>
                        </a:rPr>
                        <a:t>Masturbate in public</a:t>
                      </a:r>
                    </a:p>
                    <a:p>
                      <a:pPr marL="285750" indent="-285750" fontAlgn="base">
                        <a:spcAft>
                          <a:spcPts val="600"/>
                        </a:spcAft>
                        <a:buFont typeface="Arial" panose="020B0604020202020204" pitchFamily="34" charset="0"/>
                        <a:buChar char="•"/>
                      </a:pPr>
                      <a:r>
                        <a:rPr lang="en-US" sz="1200" dirty="0">
                          <a:latin typeface="Leelawadee UI" panose="020B0502040204020203" pitchFamily="34" charset="-34"/>
                          <a:cs typeface="Leelawadee UI" panose="020B0502040204020203" pitchFamily="34" charset="-34"/>
                        </a:rPr>
                        <a:t>Show adult like sexual </a:t>
                      </a:r>
                      <a:r>
                        <a:rPr lang="en-US" sz="1200" dirty="0" err="1">
                          <a:latin typeface="Leelawadee UI" panose="020B0502040204020203" pitchFamily="34" charset="-34"/>
                          <a:cs typeface="Leelawadee UI" panose="020B0502040204020203" pitchFamily="34" charset="-34"/>
                        </a:rPr>
                        <a:t>behaviour</a:t>
                      </a:r>
                      <a:r>
                        <a:rPr lang="en-US" sz="1200" dirty="0">
                          <a:latin typeface="Leelawadee UI" panose="020B0502040204020203" pitchFamily="34" charset="-34"/>
                          <a:cs typeface="Leelawadee UI" panose="020B0502040204020203" pitchFamily="34" charset="-34"/>
                        </a:rPr>
                        <a:t> or knowledge</a:t>
                      </a:r>
                    </a:p>
                    <a:p>
                      <a:pPr marL="285750" indent="-285750">
                        <a:spcAft>
                          <a:spcPts val="600"/>
                        </a:spcAft>
                        <a:buFont typeface="Arial" panose="020B0604020202020204" pitchFamily="34" charset="0"/>
                        <a:buChar char="•"/>
                      </a:pPr>
                      <a:endParaRPr lang="en-US" sz="1200" dirty="0">
                        <a:latin typeface="Leelawadee UI" panose="020B0502040204020203" pitchFamily="34" charset="-34"/>
                        <a:cs typeface="Leelawadee UI" panose="020B0502040204020203" pitchFamily="34" charset="-34"/>
                      </a:endParaRPr>
                    </a:p>
                  </a:txBody>
                  <a:tcPr/>
                </a:tc>
                <a:extLst>
                  <a:ext uri="{0D108BD9-81ED-4DB2-BD59-A6C34878D82A}">
                    <a16:rowId xmlns:a16="http://schemas.microsoft.com/office/drawing/2014/main" val="4041397604"/>
                  </a:ext>
                </a:extLst>
              </a:tr>
              <a:tr h="1576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kern="1200" dirty="0">
                          <a:latin typeface="Leelawadee UI" panose="020B0502040204020203" pitchFamily="34" charset="-34"/>
                          <a:cs typeface="Leelawadee UI" panose="020B0502040204020203" pitchFamily="34" charset="-34"/>
                        </a:rPr>
                        <a:t>Adolescents</a:t>
                      </a:r>
                      <a:endParaRPr lang="en-US" sz="1400" b="1" kern="1200" dirty="0">
                        <a:solidFill>
                          <a:srgbClr val="333333"/>
                        </a:solidFill>
                        <a:latin typeface="Leelawadee UI" panose="020B0502040204020203" pitchFamily="34" charset="-34"/>
                        <a:ea typeface="+mn-ea"/>
                        <a:cs typeface="Leelawadee UI" panose="020B0502040204020203" pitchFamily="34" charset="-34"/>
                      </a:endParaRPr>
                    </a:p>
                  </a:txBody>
                  <a:tcPr/>
                </a:tc>
                <a:tc>
                  <a:txBody>
                    <a:bodyPr/>
                    <a:lstStyle/>
                    <a:p>
                      <a:pPr marL="285750" indent="-285750" fontAlgn="base">
                        <a:spcAft>
                          <a:spcPts val="600"/>
                        </a:spcAft>
                        <a:buFont typeface="Arial" panose="020B0604020202020204" pitchFamily="34" charset="0"/>
                        <a:buChar char="•"/>
                      </a:pPr>
                      <a:r>
                        <a:rPr lang="en-US" sz="1200" dirty="0">
                          <a:latin typeface="Leelawadee UI" panose="020B0502040204020203" pitchFamily="34" charset="-34"/>
                          <a:cs typeface="Leelawadee UI" panose="020B0502040204020203" pitchFamily="34" charset="-34"/>
                        </a:rPr>
                        <a:t>Ask questions about relationships and sex</a:t>
                      </a:r>
                    </a:p>
                    <a:p>
                      <a:pPr marL="285750" indent="-285750" fontAlgn="base">
                        <a:spcAft>
                          <a:spcPts val="600"/>
                        </a:spcAft>
                        <a:buFont typeface="Arial" panose="020B0604020202020204" pitchFamily="34" charset="0"/>
                        <a:buChar char="•"/>
                      </a:pPr>
                      <a:r>
                        <a:rPr lang="en-US" sz="1200" dirty="0">
                          <a:latin typeface="Leelawadee UI" panose="020B0502040204020203" pitchFamily="34" charset="-34"/>
                          <a:cs typeface="Leelawadee UI" panose="020B0502040204020203" pitchFamily="34" charset="-34"/>
                        </a:rPr>
                        <a:t>Use sexual language and talk between themselves about sexual acts</a:t>
                      </a:r>
                    </a:p>
                    <a:p>
                      <a:pPr marL="285750" indent="-285750" fontAlgn="base">
                        <a:spcAft>
                          <a:spcPts val="600"/>
                        </a:spcAft>
                        <a:buFont typeface="Arial" panose="020B0604020202020204" pitchFamily="34" charset="0"/>
                        <a:buChar char="•"/>
                      </a:pPr>
                      <a:r>
                        <a:rPr lang="en-US" sz="1200" dirty="0">
                          <a:latin typeface="Leelawadee UI" panose="020B0502040204020203" pitchFamily="34" charset="-34"/>
                          <a:cs typeface="Leelawadee UI" panose="020B0502040204020203" pitchFamily="34" charset="-34"/>
                        </a:rPr>
                        <a:t>Masturbate in private</a:t>
                      </a:r>
                    </a:p>
                    <a:p>
                      <a:pPr marL="285750" indent="-285750" fontAlgn="base">
                        <a:spcAft>
                          <a:spcPts val="600"/>
                        </a:spcAft>
                        <a:buFont typeface="Arial" panose="020B0604020202020204" pitchFamily="34" charset="0"/>
                        <a:buChar char="•"/>
                      </a:pPr>
                      <a:r>
                        <a:rPr lang="en-US" sz="1200" dirty="0">
                          <a:latin typeface="Leelawadee UI" panose="020B0502040204020203" pitchFamily="34" charset="-34"/>
                          <a:cs typeface="Leelawadee UI" panose="020B0502040204020203" pitchFamily="34" charset="-34"/>
                        </a:rPr>
                        <a:t>Experiment sexually with adolescents of similar age</a:t>
                      </a:r>
                    </a:p>
                    <a:p>
                      <a:pPr marL="285750" indent="-285750" fontAlgn="base">
                        <a:spcAft>
                          <a:spcPts val="600"/>
                        </a:spcAft>
                        <a:buFont typeface="Arial" panose="020B0604020202020204" pitchFamily="34" charset="0"/>
                        <a:buChar char="•"/>
                      </a:pPr>
                      <a:r>
                        <a:rPr lang="en-US" sz="1200" dirty="0">
                          <a:latin typeface="Leelawadee UI" panose="020B0502040204020203" pitchFamily="34" charset="-34"/>
                          <a:cs typeface="Leelawadee UI" panose="020B0502040204020203" pitchFamily="34" charset="-34"/>
                        </a:rPr>
                        <a:t>NB. About one-third of adolescents have sexual intercourse before the age of 16.</a:t>
                      </a:r>
                      <a:endParaRPr lang="en-US" sz="1200" dirty="0">
                        <a:solidFill>
                          <a:srgbClr val="333333"/>
                        </a:solidFill>
                        <a:latin typeface="Leelawadee UI" panose="020B0502040204020203" pitchFamily="34" charset="-34"/>
                        <a:cs typeface="Leelawadee UI" panose="020B0502040204020203" pitchFamily="34" charset="-34"/>
                      </a:endParaRPr>
                    </a:p>
                  </a:txBody>
                  <a:tcPr/>
                </a:tc>
                <a:tc>
                  <a:txBody>
                    <a:bodyPr/>
                    <a:lstStyle/>
                    <a:p>
                      <a:pPr marL="285750" indent="-285750" fontAlgn="base">
                        <a:spcAft>
                          <a:spcPts val="600"/>
                        </a:spcAft>
                        <a:buFont typeface="Arial" panose="020B0604020202020204" pitchFamily="34" charset="0"/>
                        <a:buChar char="•"/>
                      </a:pPr>
                      <a:r>
                        <a:rPr lang="en-US" sz="1200" dirty="0">
                          <a:latin typeface="Leelawadee UI" panose="020B0502040204020203" pitchFamily="34" charset="-34"/>
                          <a:cs typeface="Leelawadee UI" panose="020B0502040204020203" pitchFamily="34" charset="-34"/>
                        </a:rPr>
                        <a:t>Masturbate in public</a:t>
                      </a:r>
                    </a:p>
                    <a:p>
                      <a:pPr marL="285750" indent="-285750" fontAlgn="base">
                        <a:spcAft>
                          <a:spcPts val="600"/>
                        </a:spcAft>
                        <a:buFont typeface="Arial" panose="020B0604020202020204" pitchFamily="34" charset="0"/>
                        <a:buChar char="•"/>
                      </a:pPr>
                      <a:r>
                        <a:rPr lang="en-US" sz="1200" dirty="0">
                          <a:latin typeface="Leelawadee UI" panose="020B0502040204020203" pitchFamily="34" charset="-34"/>
                          <a:cs typeface="Leelawadee UI" panose="020B0502040204020203" pitchFamily="34" charset="-34"/>
                        </a:rPr>
                        <a:t>Have sexual contact with much younger children or adults</a:t>
                      </a:r>
                    </a:p>
                    <a:p>
                      <a:pPr marL="285750" indent="-285750">
                        <a:spcAft>
                          <a:spcPts val="600"/>
                        </a:spcAft>
                        <a:buFont typeface="Arial" panose="020B0604020202020204" pitchFamily="34" charset="0"/>
                        <a:buChar char="•"/>
                      </a:pPr>
                      <a:endParaRPr lang="en-US" sz="1200" dirty="0">
                        <a:latin typeface="Leelawadee UI" panose="020B0502040204020203" pitchFamily="34" charset="-34"/>
                        <a:cs typeface="Leelawadee UI" panose="020B0502040204020203" pitchFamily="34" charset="-34"/>
                      </a:endParaRPr>
                    </a:p>
                  </a:txBody>
                  <a:tcPr/>
                </a:tc>
                <a:extLst>
                  <a:ext uri="{0D108BD9-81ED-4DB2-BD59-A6C34878D82A}">
                    <a16:rowId xmlns:a16="http://schemas.microsoft.com/office/drawing/2014/main" val="3136616015"/>
                  </a:ext>
                </a:extLst>
              </a:tr>
            </a:tbl>
          </a:graphicData>
        </a:graphic>
      </p:graphicFrame>
      <p:pic>
        <p:nvPicPr>
          <p:cNvPr id="5123" name="Picture 5122">
            <a:extLst>
              <a:ext uri="{FF2B5EF4-FFF2-40B4-BE49-F238E27FC236}">
                <a16:creationId xmlns:a16="http://schemas.microsoft.com/office/drawing/2014/main" id="{35F17D51-0C54-41E2-B4F6-CA8140DCF3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1675" y="2451784"/>
            <a:ext cx="719789" cy="975199"/>
          </a:xfrm>
          <a:prstGeom prst="rect">
            <a:avLst/>
          </a:prstGeom>
        </p:spPr>
      </p:pic>
      <p:pic>
        <p:nvPicPr>
          <p:cNvPr id="5128" name="Picture 5127">
            <a:extLst>
              <a:ext uri="{FF2B5EF4-FFF2-40B4-BE49-F238E27FC236}">
                <a16:creationId xmlns:a16="http://schemas.microsoft.com/office/drawing/2014/main" id="{387AF96E-77D7-4F6E-84B6-B0BE322AE5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6363" y="3542978"/>
            <a:ext cx="1399138" cy="1362124"/>
          </a:xfrm>
          <a:prstGeom prst="rect">
            <a:avLst/>
          </a:prstGeom>
        </p:spPr>
      </p:pic>
      <p:pic>
        <p:nvPicPr>
          <p:cNvPr id="5149" name="Picture 5148">
            <a:extLst>
              <a:ext uri="{FF2B5EF4-FFF2-40B4-BE49-F238E27FC236}">
                <a16:creationId xmlns:a16="http://schemas.microsoft.com/office/drawing/2014/main" id="{25771C09-D65E-4B0F-A4FA-37E93BEF4C1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86363" y="4905102"/>
            <a:ext cx="1670101" cy="1630337"/>
          </a:xfrm>
          <a:prstGeom prst="rect">
            <a:avLst/>
          </a:prstGeom>
        </p:spPr>
      </p:pic>
    </p:spTree>
    <p:extLst>
      <p:ext uri="{BB962C8B-B14F-4D97-AF65-F5344CB8AC3E}">
        <p14:creationId xmlns:p14="http://schemas.microsoft.com/office/powerpoint/2010/main" val="263304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1 – SIGNS OF ABUSE</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sp>
        <p:nvSpPr>
          <p:cNvPr id="4" name="Rectangle 3">
            <a:extLst>
              <a:ext uri="{FF2B5EF4-FFF2-40B4-BE49-F238E27FC236}">
                <a16:creationId xmlns:a16="http://schemas.microsoft.com/office/drawing/2014/main" id="{92D472B7-7E99-4BFE-BDCC-C7FBD7D6ED33}"/>
              </a:ext>
            </a:extLst>
          </p:cNvPr>
          <p:cNvSpPr/>
          <p:nvPr/>
        </p:nvSpPr>
        <p:spPr>
          <a:xfrm>
            <a:off x="376177" y="1402598"/>
            <a:ext cx="11430000" cy="335476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954F72"/>
                </a:solidFill>
                <a:effectLst/>
                <a:uLnTx/>
                <a:uFillTx/>
                <a:latin typeface="Leelawadee UI" panose="020B0502040204020203" pitchFamily="34" charset="-34"/>
                <a:ea typeface="+mn-ea"/>
                <a:cs typeface="Leelawadee UI" panose="020B0502040204020203" pitchFamily="34" charset="-34"/>
              </a:rPr>
              <a:t>Warning signs of sexually harmful </a:t>
            </a:r>
            <a:r>
              <a:rPr kumimoji="0" lang="en-US" sz="1600" b="1" i="0" u="none" strike="noStrike" kern="1200" cap="none" spc="0" normalizeH="0" baseline="0" noProof="0" dirty="0" err="1">
                <a:ln>
                  <a:noFill/>
                </a:ln>
                <a:solidFill>
                  <a:srgbClr val="954F72"/>
                </a:solidFill>
                <a:effectLst/>
                <a:uLnTx/>
                <a:uFillTx/>
                <a:latin typeface="Leelawadee UI" panose="020B0502040204020203" pitchFamily="34" charset="-34"/>
                <a:ea typeface="+mn-ea"/>
                <a:cs typeface="Leelawadee UI" panose="020B0502040204020203" pitchFamily="34" charset="-34"/>
              </a:rPr>
              <a:t>behaviour</a:t>
            </a:r>
            <a:endParaRPr kumimoji="0" lang="en-US" sz="1600" b="1" i="0" u="none" strike="noStrike" kern="1200" cap="none" spc="0" normalizeH="0" baseline="0" noProof="0" dirty="0">
              <a:ln>
                <a:noFill/>
              </a:ln>
              <a:solidFill>
                <a:srgbClr val="954F72"/>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404040"/>
              </a:solidFill>
              <a:effectLst/>
              <a:uLnTx/>
              <a:uFillTx/>
              <a:latin typeface="Calibri" panose="020F0502020204030204"/>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One of the hardest things for parents to discover is that their child may have sexually harmed or abused another child. In this situation, denial, shock and anger are normal reactions. </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If it is not responded to quickly and sensitively, the effect on the whole family can be devastating. For this reason it is vital to contact someone for advice about what to do as soon as you suspect that something is wrong. Early help for the child or young person and their family can prevent them moving on to more serious </a:t>
            </a:r>
            <a:r>
              <a:rPr kumimoji="0" lang="en-US" sz="1600" b="0" i="0" u="none" strike="noStrike" kern="1200" cap="none" spc="0" normalizeH="0" baseline="0" noProof="0" dirty="0" err="1">
                <a:ln>
                  <a:noFill/>
                </a:ln>
                <a:solidFill>
                  <a:srgbClr val="333333"/>
                </a:solidFill>
                <a:effectLst/>
                <a:uLnTx/>
                <a:uFillTx/>
                <a:latin typeface="Leelawadee UI" panose="020B0502040204020203" pitchFamily="34" charset="-34"/>
                <a:ea typeface="+mn-ea"/>
                <a:cs typeface="Leelawadee UI" panose="020B0502040204020203" pitchFamily="34" charset="-34"/>
              </a:rPr>
              <a:t>behaviour</a:t>
            </a: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 </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It is important to be alert to the early warning signs that something is going wrong. </a:t>
            </a:r>
            <a:r>
              <a:rPr kumimoji="0" lang="en-GB"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If you know a child or adolescent who is exhibiting the following behaviour</a:t>
            </a: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 you should talk to the child or young person and seek advice.  </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p:txBody>
      </p:sp>
      <p:sp>
        <p:nvSpPr>
          <p:cNvPr id="5" name="TextBox 4">
            <a:extLst>
              <a:ext uri="{FF2B5EF4-FFF2-40B4-BE49-F238E27FC236}">
                <a16:creationId xmlns:a16="http://schemas.microsoft.com/office/drawing/2014/main" id="{16423A6C-356F-4765-A824-B9AFA62891E9}"/>
              </a:ext>
            </a:extLst>
          </p:cNvPr>
          <p:cNvSpPr txBox="1"/>
          <p:nvPr/>
        </p:nvSpPr>
        <p:spPr>
          <a:xfrm>
            <a:off x="376177" y="4450920"/>
            <a:ext cx="11430000" cy="2124000"/>
          </a:xfrm>
          <a:prstGeom prst="roundRect">
            <a:avLst>
              <a:gd name="adj" fmla="val 7418"/>
            </a:avLst>
          </a:prstGeom>
          <a:solidFill>
            <a:schemeClr val="accent4">
              <a:lumMod val="20000"/>
              <a:lumOff val="80000"/>
            </a:schemeClr>
          </a:solidFill>
          <a:ln w="12700">
            <a:solidFill>
              <a:schemeClr val="accent4"/>
            </a:solidFill>
          </a:ln>
        </p:spPr>
        <p:txBody>
          <a:bodyPr wrap="square" numCol="3" spcCol="144000" rtlCol="0">
            <a:spAutoFit/>
          </a:bodyPr>
          <a:lstStyle>
            <a:defPPr>
              <a:defRPr lang="en-US"/>
            </a:defPPr>
            <a:lvl1pPr marL="285750" marR="0" lvl="0" indent="-285750" fontAlgn="base">
              <a:lnSpc>
                <a:spcPct val="100000"/>
              </a:lnSpc>
              <a:spcBef>
                <a:spcPts val="0"/>
              </a:spcBef>
              <a:spcAft>
                <a:spcPts val="600"/>
              </a:spcAft>
              <a:buClrTx/>
              <a:buSzTx/>
              <a:buFont typeface="Arial" panose="020B0604020202020204" pitchFamily="34" charset="0"/>
              <a:buChar char="•"/>
              <a:tabLst/>
              <a:defRPr kumimoji="0" sz="1400" b="0" i="0" u="none" strike="noStrike" cap="none" spc="0" normalizeH="0" baseline="0">
                <a:ln>
                  <a:noFill/>
                </a:ln>
                <a:solidFill>
                  <a:srgbClr val="333333"/>
                </a:solidFill>
                <a:effectLst/>
                <a:uLnTx/>
                <a:uFillTx/>
                <a:latin typeface="Leelawadee UI" panose="020B0502040204020203" pitchFamily="34" charset="-34"/>
                <a:cs typeface="Leelawadee UI" panose="020B0502040204020203" pitchFamily="34" charset="-34"/>
              </a:defRPr>
            </a:lvl1pPr>
          </a:lstStyle>
          <a:p>
            <a:pPr marL="285750" marR="0" lvl="0" indent="-285750" algn="l" defTabSz="914400" rtl="0" eaLnBrk="1" fontAlgn="base" latinLnBrk="0" hangingPunct="1">
              <a:lnSpc>
                <a:spcPct val="100000"/>
              </a:lnSpc>
              <a:spcBef>
                <a:spcPts val="0"/>
              </a:spcBef>
              <a:spcAft>
                <a:spcPts val="1200"/>
              </a:spcAft>
              <a:buClrTx/>
              <a:buSzTx/>
              <a:buFont typeface="Arial" panose="020B0604020202020204" pitchFamily="34" charset="0"/>
              <a:buChar char="•"/>
              <a:tabLst/>
              <a:defRPr/>
            </a:pPr>
            <a:r>
              <a:rPr kumimoji="0" lang="en-US" sz="13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Seeks out the company of younger children and spends an unusual amount of time in their company</a:t>
            </a:r>
          </a:p>
          <a:p>
            <a:pPr marL="285750" marR="0" lvl="0" indent="-285750" algn="l" defTabSz="914400" rtl="0" eaLnBrk="1" fontAlgn="base" latinLnBrk="0" hangingPunct="1">
              <a:lnSpc>
                <a:spcPct val="100000"/>
              </a:lnSpc>
              <a:spcBef>
                <a:spcPts val="0"/>
              </a:spcBef>
              <a:spcAft>
                <a:spcPts val="1200"/>
              </a:spcAft>
              <a:buClrTx/>
              <a:buSzTx/>
              <a:buFont typeface="Arial" panose="020B0604020202020204" pitchFamily="34" charset="0"/>
              <a:buChar char="•"/>
              <a:tabLst/>
              <a:defRPr/>
            </a:pPr>
            <a:r>
              <a:rPr kumimoji="0" lang="en-US" sz="13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Takes younger children to ‘secret’ places or plays ‘special’ games with them (e.g. doctor and patient, removing clothing)</a:t>
            </a:r>
          </a:p>
          <a:p>
            <a:pPr marL="285750" marR="0" lvl="0" indent="-285750" algn="l" defTabSz="914400" rtl="0" eaLnBrk="1" fontAlgn="base" latinLnBrk="0" hangingPunct="1">
              <a:lnSpc>
                <a:spcPct val="100000"/>
              </a:lnSpc>
              <a:spcBef>
                <a:spcPts val="0"/>
              </a:spcBef>
              <a:spcAft>
                <a:spcPts val="1200"/>
              </a:spcAft>
              <a:buClrTx/>
              <a:buSzTx/>
              <a:buFont typeface="Arial" panose="020B0604020202020204" pitchFamily="34" charset="0"/>
              <a:buChar char="•"/>
              <a:tabLst/>
              <a:defRPr/>
            </a:pPr>
            <a:r>
              <a:rPr kumimoji="0" lang="en-US" sz="13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Insists on hugging or kissing a child when the child does not want to</a:t>
            </a:r>
          </a:p>
          <a:p>
            <a:pPr marL="285750" marR="0" lvl="0" indent="-285750" algn="l" defTabSz="914400" rtl="0" eaLnBrk="1" fontAlgn="base" latinLnBrk="0" hangingPunct="1">
              <a:lnSpc>
                <a:spcPct val="100000"/>
              </a:lnSpc>
              <a:spcBef>
                <a:spcPts val="0"/>
              </a:spcBef>
              <a:spcAft>
                <a:spcPts val="1200"/>
              </a:spcAft>
              <a:buClrTx/>
              <a:buSzTx/>
              <a:buFont typeface="Arial" panose="020B0604020202020204" pitchFamily="34" charset="0"/>
              <a:buChar char="•"/>
              <a:tabLst/>
              <a:defRPr/>
            </a:pPr>
            <a:r>
              <a:rPr kumimoji="0" lang="en-US" sz="13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Tells you they do not want to be alone with a child or becomes anxious when a particular child comes to visit</a:t>
            </a:r>
          </a:p>
          <a:p>
            <a:pPr marL="285750" marR="0" lvl="0" indent="-285750" algn="l" defTabSz="914400" rtl="0" eaLnBrk="1" fontAlgn="base" latinLnBrk="0" hangingPunct="1">
              <a:lnSpc>
                <a:spcPct val="100000"/>
              </a:lnSpc>
              <a:spcBef>
                <a:spcPts val="0"/>
              </a:spcBef>
              <a:spcAft>
                <a:spcPts val="1200"/>
              </a:spcAft>
              <a:buClrTx/>
              <a:buSzTx/>
              <a:buFont typeface="Arial" panose="020B0604020202020204" pitchFamily="34" charset="0"/>
              <a:buChar char="•"/>
              <a:tabLst/>
              <a:defRPr/>
            </a:pPr>
            <a:r>
              <a:rPr kumimoji="0" lang="en-US" sz="13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Frequently uses aggressive or sexual language about adults or children</a:t>
            </a:r>
          </a:p>
          <a:p>
            <a:pPr marL="285750" marR="0" lvl="0" indent="-285750" algn="l" defTabSz="914400" rtl="0" eaLnBrk="1" fontAlgn="base" latinLnBrk="0" hangingPunct="1">
              <a:lnSpc>
                <a:spcPct val="100000"/>
              </a:lnSpc>
              <a:spcBef>
                <a:spcPts val="0"/>
              </a:spcBef>
              <a:spcAft>
                <a:spcPts val="1200"/>
              </a:spcAft>
              <a:buClrTx/>
              <a:buSzTx/>
              <a:buFont typeface="Arial" panose="020B0604020202020204" pitchFamily="34" charset="0"/>
              <a:buChar char="•"/>
              <a:tabLst/>
              <a:defRPr/>
            </a:pPr>
            <a:r>
              <a:rPr kumimoji="0" lang="en-US" sz="13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Shows sexual material to younger kids</a:t>
            </a:r>
          </a:p>
          <a:p>
            <a:pPr marL="285750" marR="0" lvl="0" indent="-285750" algn="l" defTabSz="914400" rtl="0" eaLnBrk="1" fontAlgn="base" latinLnBrk="0" hangingPunct="1">
              <a:lnSpc>
                <a:spcPct val="100000"/>
              </a:lnSpc>
              <a:spcBef>
                <a:spcPts val="0"/>
              </a:spcBef>
              <a:spcAft>
                <a:spcPts val="1200"/>
              </a:spcAft>
              <a:buClrTx/>
              <a:buSzTx/>
              <a:buFont typeface="Arial" panose="020B0604020202020204" pitchFamily="34" charset="0"/>
              <a:buChar char="•"/>
              <a:tabLst/>
              <a:defRPr/>
            </a:pPr>
            <a:r>
              <a:rPr kumimoji="0" lang="en-US" sz="13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Makes sexually abusive phone calls</a:t>
            </a:r>
          </a:p>
          <a:p>
            <a:pPr marL="285750" marR="0" lvl="0" indent="-285750" algn="l" defTabSz="914400" rtl="0" eaLnBrk="1" fontAlgn="base" latinLnBrk="0" hangingPunct="1">
              <a:lnSpc>
                <a:spcPct val="100000"/>
              </a:lnSpc>
              <a:spcBef>
                <a:spcPts val="0"/>
              </a:spcBef>
              <a:spcAft>
                <a:spcPts val="1200"/>
              </a:spcAft>
              <a:buClrTx/>
              <a:buSzTx/>
              <a:buFont typeface="Arial" panose="020B0604020202020204" pitchFamily="34" charset="0"/>
              <a:buChar char="•"/>
              <a:tabLst/>
              <a:defRPr/>
            </a:pPr>
            <a:r>
              <a:rPr kumimoji="0" lang="en-US" sz="13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Shares alcohol or drugs with younger children or teens</a:t>
            </a:r>
          </a:p>
          <a:p>
            <a:pPr marL="285750" marR="0" lvl="0" indent="-285750" algn="l" defTabSz="914400" rtl="0" eaLnBrk="1" fontAlgn="base" latinLnBrk="0" hangingPunct="1">
              <a:lnSpc>
                <a:spcPct val="100000"/>
              </a:lnSpc>
              <a:spcBef>
                <a:spcPts val="0"/>
              </a:spcBef>
              <a:spcAft>
                <a:spcPts val="1200"/>
              </a:spcAft>
              <a:buClrTx/>
              <a:buSzTx/>
              <a:buFont typeface="Arial" panose="020B0604020202020204" pitchFamily="34" charset="0"/>
              <a:buChar char="•"/>
              <a:tabLst/>
              <a:defRPr/>
            </a:pPr>
            <a:r>
              <a:rPr kumimoji="0" lang="en-US" sz="13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Views child pornography on the internet or elsewhere</a:t>
            </a:r>
          </a:p>
          <a:p>
            <a:pPr marL="285750" marR="0" lvl="0" indent="-285750" algn="l" defTabSz="914400" rtl="0" eaLnBrk="1" fontAlgn="base" latinLnBrk="0" hangingPunct="1">
              <a:lnSpc>
                <a:spcPct val="100000"/>
              </a:lnSpc>
              <a:spcBef>
                <a:spcPts val="0"/>
              </a:spcBef>
              <a:spcAft>
                <a:spcPts val="1200"/>
              </a:spcAft>
              <a:buClrTx/>
              <a:buSzTx/>
              <a:buFont typeface="Arial" panose="020B0604020202020204" pitchFamily="34" charset="0"/>
              <a:buChar char="•"/>
              <a:tabLst/>
              <a:defRPr/>
            </a:pPr>
            <a:r>
              <a:rPr kumimoji="0" lang="en-US" sz="13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Exposes his / her genitals to younger kids</a:t>
            </a:r>
          </a:p>
          <a:p>
            <a:pPr marL="285750" marR="0" lvl="0" indent="-285750" algn="l" defTabSz="914400" rtl="0" eaLnBrk="1" fontAlgn="base" latinLnBrk="0" hangingPunct="1">
              <a:lnSpc>
                <a:spcPct val="100000"/>
              </a:lnSpc>
              <a:spcBef>
                <a:spcPts val="0"/>
              </a:spcBef>
              <a:spcAft>
                <a:spcPts val="1200"/>
              </a:spcAft>
              <a:buClrTx/>
              <a:buSzTx/>
              <a:buFont typeface="Arial" panose="020B0604020202020204" pitchFamily="34" charset="0"/>
              <a:buChar char="•"/>
              <a:tabLst/>
              <a:defRPr/>
            </a:pPr>
            <a:r>
              <a:rPr kumimoji="0" lang="en-US" sz="13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Forces sex on another adolescent or child</a:t>
            </a:r>
          </a:p>
        </p:txBody>
      </p:sp>
    </p:spTree>
    <p:extLst>
      <p:ext uri="{BB962C8B-B14F-4D97-AF65-F5344CB8AC3E}">
        <p14:creationId xmlns:p14="http://schemas.microsoft.com/office/powerpoint/2010/main" val="878230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1 – SIGNS OF ABUSE</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sp>
        <p:nvSpPr>
          <p:cNvPr id="4" name="Rectangle 3">
            <a:extLst>
              <a:ext uri="{FF2B5EF4-FFF2-40B4-BE49-F238E27FC236}">
                <a16:creationId xmlns:a16="http://schemas.microsoft.com/office/drawing/2014/main" id="{92D472B7-7E99-4BFE-BDCC-C7FBD7D6ED33}"/>
              </a:ext>
            </a:extLst>
          </p:cNvPr>
          <p:cNvSpPr/>
          <p:nvPr/>
        </p:nvSpPr>
        <p:spPr>
          <a:xfrm>
            <a:off x="376177" y="1402598"/>
            <a:ext cx="11302679" cy="3293209"/>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954F72"/>
                </a:solidFill>
                <a:effectLst/>
                <a:uLnTx/>
                <a:uFillTx/>
                <a:latin typeface="Leelawadee UI" panose="020B0502040204020203" pitchFamily="34" charset="-34"/>
                <a:ea typeface="+mn-ea"/>
                <a:cs typeface="Leelawadee UI" panose="020B0502040204020203" pitchFamily="34" charset="-34"/>
              </a:rPr>
              <a:t>What you can do if you see warning signs</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Create a family safety plan – we will show you how in the next section. </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Don’t wait for ‘proof’ of child sexual abuse. </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If you are concerned about the sexualized </a:t>
            </a:r>
            <a:r>
              <a:rPr kumimoji="0" lang="en-US" sz="1600" b="0" i="0" u="none" strike="noStrike" kern="1200" cap="none" spc="0" normalizeH="0" baseline="0" noProof="0" dirty="0" err="1">
                <a:ln>
                  <a:noFill/>
                </a:ln>
                <a:solidFill>
                  <a:srgbClr val="333333"/>
                </a:solidFill>
                <a:effectLst/>
                <a:uLnTx/>
                <a:uFillTx/>
                <a:latin typeface="Leelawadee UI" panose="020B0502040204020203" pitchFamily="34" charset="-34"/>
                <a:ea typeface="+mn-ea"/>
                <a:cs typeface="Leelawadee UI" panose="020B0502040204020203" pitchFamily="34" charset="-34"/>
              </a:rPr>
              <a:t>behaviours</a:t>
            </a: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 in a parent, cousin, sibling, friend, or </a:t>
            </a:r>
            <a:r>
              <a:rPr kumimoji="0" lang="en-US" sz="1600" b="0" i="0" u="none" strike="noStrike" kern="1200" cap="none" spc="0" normalizeH="0" baseline="0" noProof="0" dirty="0" err="1">
                <a:ln>
                  <a:noFill/>
                </a:ln>
                <a:solidFill>
                  <a:srgbClr val="333333"/>
                </a:solidFill>
                <a:effectLst/>
                <a:uLnTx/>
                <a:uFillTx/>
                <a:latin typeface="Leelawadee UI" panose="020B0502040204020203" pitchFamily="34" charset="-34"/>
                <a:ea typeface="+mn-ea"/>
                <a:cs typeface="Leelawadee UI" panose="020B0502040204020203" pitchFamily="34" charset="-34"/>
              </a:rPr>
              <a:t>neighbour</a:t>
            </a: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 you should consider contacting the police or children's services in your area, they can take action if appropriate. If you choose not to do that, care enough to talk to the person whose </a:t>
            </a:r>
            <a:r>
              <a:rPr kumimoji="0" lang="en-US" sz="1600" b="0" i="0" u="none" strike="noStrike" kern="1200" cap="none" spc="0" normalizeH="0" baseline="0" noProof="0" dirty="0" err="1">
                <a:ln>
                  <a:noFill/>
                </a:ln>
                <a:solidFill>
                  <a:srgbClr val="333333"/>
                </a:solidFill>
                <a:effectLst/>
                <a:uLnTx/>
                <a:uFillTx/>
                <a:latin typeface="Leelawadee UI" panose="020B0502040204020203" pitchFamily="34" charset="-34"/>
                <a:ea typeface="+mn-ea"/>
                <a:cs typeface="Leelawadee UI" panose="020B0502040204020203" pitchFamily="34" charset="-34"/>
              </a:rPr>
              <a:t>behaviour</a:t>
            </a: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 is worrying you. </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333333"/>
                </a:solidFill>
                <a:effectLst/>
                <a:uLnTx/>
                <a:uFillTx/>
                <a:latin typeface="Leelawadee UI" panose="020B0502040204020203" pitchFamily="34" charset="-34"/>
                <a:ea typeface="+mn-ea"/>
                <a:cs typeface="Leelawadee UI" panose="020B0502040204020203" pitchFamily="34" charset="-34"/>
              </a:rPr>
              <a:t>Make sure everyone knows that it’s OK to talk with you about what may have already happened – that you love them and will help them. For additional resources or for advice on developing your Family Safety Plan, call our Helpline on 0808 1000 900.</a:t>
            </a:r>
          </a:p>
        </p:txBody>
      </p:sp>
    </p:spTree>
    <p:extLst>
      <p:ext uri="{BB962C8B-B14F-4D97-AF65-F5344CB8AC3E}">
        <p14:creationId xmlns:p14="http://schemas.microsoft.com/office/powerpoint/2010/main" val="723711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2 – ‘SMART’ RULES FOR PARENTS</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graphicFrame>
        <p:nvGraphicFramePr>
          <p:cNvPr id="6" name="Table 5">
            <a:extLst>
              <a:ext uri="{FF2B5EF4-FFF2-40B4-BE49-F238E27FC236}">
                <a16:creationId xmlns:a16="http://schemas.microsoft.com/office/drawing/2014/main" id="{43DD082D-B4D2-410D-85E5-C7A555128226}"/>
              </a:ext>
            </a:extLst>
          </p:cNvPr>
          <p:cNvGraphicFramePr>
            <a:graphicFrameLocks noGrp="1"/>
          </p:cNvGraphicFramePr>
          <p:nvPr>
            <p:extLst/>
          </p:nvPr>
        </p:nvGraphicFramePr>
        <p:xfrm>
          <a:off x="407095" y="2116897"/>
          <a:ext cx="11248612" cy="4315215"/>
        </p:xfrm>
        <a:graphic>
          <a:graphicData uri="http://schemas.openxmlformats.org/drawingml/2006/table">
            <a:tbl>
              <a:tblPr bandRow="1">
                <a:tableStyleId>{5C22544A-7EE6-4342-B048-85BDC9FD1C3A}</a:tableStyleId>
              </a:tblPr>
              <a:tblGrid>
                <a:gridCol w="830554">
                  <a:extLst>
                    <a:ext uri="{9D8B030D-6E8A-4147-A177-3AD203B41FA5}">
                      <a16:colId xmlns:a16="http://schemas.microsoft.com/office/drawing/2014/main" val="238278695"/>
                    </a:ext>
                  </a:extLst>
                </a:gridCol>
                <a:gridCol w="1310481">
                  <a:extLst>
                    <a:ext uri="{9D8B030D-6E8A-4147-A177-3AD203B41FA5}">
                      <a16:colId xmlns:a16="http://schemas.microsoft.com/office/drawing/2014/main" val="3841591533"/>
                    </a:ext>
                  </a:extLst>
                </a:gridCol>
                <a:gridCol w="9107577">
                  <a:extLst>
                    <a:ext uri="{9D8B030D-6E8A-4147-A177-3AD203B41FA5}">
                      <a16:colId xmlns:a16="http://schemas.microsoft.com/office/drawing/2014/main" val="2386168056"/>
                    </a:ext>
                  </a:extLst>
                </a:gridCol>
              </a:tblGrid>
              <a:tr h="863043">
                <a:tc>
                  <a:txBody>
                    <a:bodyPr/>
                    <a:lstStyle/>
                    <a:p>
                      <a:pPr algn="ctr"/>
                      <a:r>
                        <a:rPr lang="en-GB" b="1" dirty="0">
                          <a:solidFill>
                            <a:schemeClr val="bg1"/>
                          </a:solidFill>
                          <a:latin typeface="Leelawadee UI" panose="020B0502040204020203" pitchFamily="34" charset="-34"/>
                          <a:cs typeface="Leelawadee UI" panose="020B0502040204020203" pitchFamily="34" charset="-34"/>
                        </a:rPr>
                        <a:t>S</a:t>
                      </a:r>
                      <a:endParaRPr lang="en-US" b="1" dirty="0">
                        <a:solidFill>
                          <a:schemeClr val="bg1"/>
                        </a:solidFill>
                        <a:latin typeface="Leelawadee UI" panose="020B0502040204020203" pitchFamily="34" charset="-34"/>
                        <a:cs typeface="Leelawadee UI" panose="020B0502040204020203" pitchFamily="34" charset="-34"/>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chemeClr val="accent1"/>
                    </a:solidFill>
                  </a:tcPr>
                </a:tc>
                <a:tc>
                  <a:txBody>
                    <a:bodyPr/>
                    <a:lstStyle/>
                    <a:p>
                      <a:pPr algn="ctr"/>
                      <a:r>
                        <a:rPr lang="en-GB" b="1" dirty="0">
                          <a:solidFill>
                            <a:schemeClr val="accent1"/>
                          </a:solidFill>
                          <a:latin typeface="Leelawadee UI" panose="020B0502040204020203" pitchFamily="34" charset="-34"/>
                          <a:cs typeface="Leelawadee UI" panose="020B0502040204020203" pitchFamily="34" charset="-34"/>
                        </a:rPr>
                        <a:t>Secrecy</a:t>
                      </a:r>
                      <a:endParaRPr lang="en-US" b="1" dirty="0">
                        <a:solidFill>
                          <a:schemeClr val="accent1"/>
                        </a:solidFill>
                        <a:latin typeface="Leelawadee UI" panose="020B0502040204020203" pitchFamily="34" charset="-34"/>
                        <a:cs typeface="Leelawadee UI" panose="020B0502040204020203" pitchFamily="34" charset="-34"/>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chemeClr val="bg1"/>
                    </a:solidFill>
                  </a:tcPr>
                </a:tc>
                <a:tc>
                  <a:txBody>
                    <a:bodyPr/>
                    <a:lstStyle/>
                    <a:p>
                      <a:pPr fontAlgn="base"/>
                      <a:r>
                        <a:rPr lang="en-US" sz="1400" dirty="0">
                          <a:latin typeface="Leelawadee UI" panose="020B0502040204020203" pitchFamily="34" charset="-34"/>
                          <a:cs typeface="Leelawadee UI" panose="020B0502040204020203" pitchFamily="34" charset="-34"/>
                        </a:rPr>
                        <a:t>Too often, child abuse continues because children are coerced into keeping problems a secret. A simple rule the whole family can follow is:</a:t>
                      </a:r>
                      <a:r>
                        <a:rPr lang="en-US" sz="1100" dirty="0">
                          <a:latin typeface="Leelawadee UI" panose="020B0502040204020203" pitchFamily="34" charset="-34"/>
                          <a:cs typeface="Leelawadee UI" panose="020B0502040204020203" pitchFamily="34" charset="-34"/>
                        </a:rPr>
                        <a:t> </a:t>
                      </a:r>
                      <a:r>
                        <a:rPr lang="en-US" sz="1400" b="1" dirty="0">
                          <a:solidFill>
                            <a:schemeClr val="accent1"/>
                          </a:solidFill>
                          <a:latin typeface="Leelawadee UI" panose="020B0502040204020203" pitchFamily="34" charset="-34"/>
                          <a:cs typeface="Leelawadee UI" panose="020B0502040204020203" pitchFamily="34" charset="-34"/>
                        </a:rPr>
                        <a:t>“Problems should not be secret”</a:t>
                      </a:r>
                      <a:endParaRPr lang="en-US" sz="1800" b="1" dirty="0">
                        <a:solidFill>
                          <a:schemeClr val="accent1"/>
                        </a:solidFill>
                        <a:latin typeface="Leelawadee UI" panose="020B0502040204020203" pitchFamily="34" charset="-34"/>
                        <a:cs typeface="Leelawadee UI" panose="020B0502040204020203" pitchFamily="34" charset="-34"/>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68797605"/>
                  </a:ext>
                </a:extLst>
              </a:tr>
              <a:tr h="863043">
                <a:tc>
                  <a:txBody>
                    <a:bodyPr/>
                    <a:lstStyle/>
                    <a:p>
                      <a:pPr algn="ctr"/>
                      <a:r>
                        <a:rPr lang="en-GB" b="1" dirty="0">
                          <a:solidFill>
                            <a:schemeClr val="bg1"/>
                          </a:solidFill>
                          <a:latin typeface="Leelawadee UI" panose="020B0502040204020203" pitchFamily="34" charset="-34"/>
                          <a:cs typeface="Leelawadee UI" panose="020B0502040204020203" pitchFamily="34" charset="-34"/>
                        </a:rPr>
                        <a:t>M</a:t>
                      </a:r>
                      <a:endParaRPr lang="en-US" b="1" dirty="0">
                        <a:solidFill>
                          <a:schemeClr val="bg1"/>
                        </a:solidFill>
                        <a:latin typeface="Leelawadee UI" panose="020B0502040204020203" pitchFamily="34" charset="-34"/>
                        <a:cs typeface="Leelawadee UI" panose="020B0502040204020203" pitchFamily="34" charset="-34"/>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chemeClr val="accent4"/>
                    </a:solidFill>
                  </a:tcPr>
                </a:tc>
                <a:tc>
                  <a:txBody>
                    <a:bodyPr/>
                    <a:lstStyle/>
                    <a:p>
                      <a:pPr algn="ctr"/>
                      <a:r>
                        <a:rPr lang="en-GB" b="1" dirty="0">
                          <a:solidFill>
                            <a:schemeClr val="accent4"/>
                          </a:solidFill>
                          <a:latin typeface="Leelawadee UI" panose="020B0502040204020203" pitchFamily="34" charset="-34"/>
                          <a:cs typeface="Leelawadee UI" panose="020B0502040204020203" pitchFamily="34" charset="-34"/>
                        </a:rPr>
                        <a:t>Monitor</a:t>
                      </a:r>
                      <a:endParaRPr lang="en-US" b="1" dirty="0">
                        <a:solidFill>
                          <a:schemeClr val="accent4"/>
                        </a:solidFill>
                        <a:latin typeface="Leelawadee UI" panose="020B0502040204020203" pitchFamily="34" charset="-34"/>
                        <a:cs typeface="Leelawadee UI" panose="020B0502040204020203" pitchFamily="34" charset="-34"/>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GB" sz="1400" dirty="0">
                          <a:latin typeface="Leelawadee UI" panose="020B0502040204020203" pitchFamily="34" charset="-34"/>
                          <a:cs typeface="Leelawadee UI" panose="020B0502040204020203" pitchFamily="34" charset="-34"/>
                        </a:rPr>
                        <a:t>Parents may believe their child would tell them if they were being abused, but statistics suggest that this often not the case. Pay attention to warning signs – </a:t>
                      </a:r>
                      <a:r>
                        <a:rPr lang="en-GB" sz="1400" b="1" dirty="0">
                          <a:solidFill>
                            <a:schemeClr val="accent4"/>
                          </a:solidFill>
                          <a:latin typeface="Leelawadee UI" panose="020B0502040204020203" pitchFamily="34" charset="-34"/>
                          <a:cs typeface="Leelawadee UI" panose="020B0502040204020203" pitchFamily="34" charset="-34"/>
                        </a:rPr>
                        <a:t>don’t assume your child will tell you</a:t>
                      </a:r>
                      <a:endParaRPr lang="en-US" sz="1400" b="1" dirty="0">
                        <a:solidFill>
                          <a:schemeClr val="accent4"/>
                        </a:solidFill>
                        <a:latin typeface="Leelawadee UI" panose="020B0502040204020203" pitchFamily="34" charset="-34"/>
                        <a:cs typeface="Leelawadee UI" panose="020B0502040204020203" pitchFamily="34" charset="-34"/>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49918816"/>
                  </a:ext>
                </a:extLst>
              </a:tr>
              <a:tr h="863043">
                <a:tc>
                  <a:txBody>
                    <a:bodyPr/>
                    <a:lstStyle/>
                    <a:p>
                      <a:pPr algn="ctr"/>
                      <a:r>
                        <a:rPr lang="en-GB" b="1" dirty="0">
                          <a:solidFill>
                            <a:schemeClr val="bg1"/>
                          </a:solidFill>
                          <a:latin typeface="Leelawadee UI" panose="020B0502040204020203" pitchFamily="34" charset="-34"/>
                          <a:cs typeface="Leelawadee UI" panose="020B0502040204020203" pitchFamily="34" charset="-34"/>
                        </a:rPr>
                        <a:t>A</a:t>
                      </a:r>
                      <a:endParaRPr lang="en-US" b="1" dirty="0">
                        <a:solidFill>
                          <a:schemeClr val="bg1"/>
                        </a:solidFill>
                        <a:latin typeface="Leelawadee UI" panose="020B0502040204020203" pitchFamily="34" charset="-34"/>
                        <a:cs typeface="Leelawadee UI" panose="020B0502040204020203" pitchFamily="34" charset="-34"/>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rgbClr val="FF6600"/>
                    </a:solidFill>
                  </a:tcPr>
                </a:tc>
                <a:tc>
                  <a:txBody>
                    <a:bodyPr/>
                    <a:lstStyle/>
                    <a:p>
                      <a:pPr algn="ctr"/>
                      <a:r>
                        <a:rPr lang="en-GB" b="1" dirty="0">
                          <a:solidFill>
                            <a:srgbClr val="FF6600"/>
                          </a:solidFill>
                          <a:latin typeface="Leelawadee UI" panose="020B0502040204020203" pitchFamily="34" charset="-34"/>
                          <a:cs typeface="Leelawadee UI" panose="020B0502040204020203" pitchFamily="34" charset="-34"/>
                        </a:rPr>
                        <a:t>Attention</a:t>
                      </a:r>
                      <a:endParaRPr lang="en-US" b="1" dirty="0">
                        <a:solidFill>
                          <a:srgbClr val="FF6600"/>
                        </a:solidFill>
                        <a:latin typeface="Leelawadee UI" panose="020B0502040204020203" pitchFamily="34" charset="-34"/>
                        <a:cs typeface="Leelawadee UI" panose="020B0502040204020203" pitchFamily="34" charset="-34"/>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Bringing up a child is not a lone endeavour, and we frequently have to trust others with our children. However, this trust doesn’t have to be unconditional – </a:t>
                      </a:r>
                      <a:r>
                        <a:rPr kumimoji="0" lang="en-GB" sz="1400" b="1" i="0" u="none" strike="noStrike" kern="1200" cap="none" spc="0" normalizeH="0" baseline="0" noProof="0" dirty="0">
                          <a:ln>
                            <a:noFill/>
                          </a:ln>
                          <a:solidFill>
                            <a:srgbClr val="FF6600"/>
                          </a:solidFill>
                          <a:effectLst/>
                          <a:uLnTx/>
                          <a:uFillTx/>
                          <a:latin typeface="Leelawadee UI" panose="020B0502040204020203" pitchFamily="34" charset="-34"/>
                          <a:ea typeface="+mn-ea"/>
                          <a:cs typeface="Leelawadee UI" panose="020B0502040204020203" pitchFamily="34" charset="-34"/>
                        </a:rPr>
                        <a:t>don’t ignore any feelings of unease</a:t>
                      </a:r>
                      <a:endParaRPr kumimoji="0" lang="en-US" sz="1400" b="1" i="0" u="none" strike="noStrike" kern="1200" cap="none" spc="0" normalizeH="0" baseline="0" noProof="0" dirty="0">
                        <a:ln>
                          <a:noFill/>
                        </a:ln>
                        <a:solidFill>
                          <a:srgbClr val="FF6600"/>
                        </a:solidFill>
                        <a:effectLst/>
                        <a:uLnTx/>
                        <a:uFillTx/>
                        <a:latin typeface="Leelawadee UI" panose="020B0502040204020203" pitchFamily="34" charset="-34"/>
                        <a:ea typeface="+mn-ea"/>
                        <a:cs typeface="Leelawadee UI" panose="020B0502040204020203" pitchFamily="34" charset="-34"/>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93278946"/>
                  </a:ext>
                </a:extLst>
              </a:tr>
              <a:tr h="863043">
                <a:tc>
                  <a:txBody>
                    <a:bodyPr/>
                    <a:lstStyle/>
                    <a:p>
                      <a:pPr algn="ctr"/>
                      <a:r>
                        <a:rPr lang="en-GB" b="1" dirty="0">
                          <a:solidFill>
                            <a:schemeClr val="bg1"/>
                          </a:solidFill>
                          <a:latin typeface="Leelawadee UI" panose="020B0502040204020203" pitchFamily="34" charset="-34"/>
                          <a:cs typeface="Leelawadee UI" panose="020B0502040204020203" pitchFamily="34" charset="-34"/>
                        </a:rPr>
                        <a:t>R</a:t>
                      </a:r>
                      <a:endParaRPr lang="en-US" b="1" dirty="0">
                        <a:solidFill>
                          <a:schemeClr val="bg1"/>
                        </a:solidFill>
                        <a:latin typeface="Leelawadee UI" panose="020B0502040204020203" pitchFamily="34" charset="-34"/>
                        <a:cs typeface="Leelawadee UI" panose="020B0502040204020203" pitchFamily="34" charset="-34"/>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chemeClr val="accent5"/>
                    </a:solidFill>
                  </a:tcPr>
                </a:tc>
                <a:tc>
                  <a:txBody>
                    <a:bodyPr/>
                    <a:lstStyle/>
                    <a:p>
                      <a:pPr algn="ctr"/>
                      <a:r>
                        <a:rPr lang="en-GB" b="1" dirty="0">
                          <a:solidFill>
                            <a:schemeClr val="accent5"/>
                          </a:solidFill>
                          <a:latin typeface="Leelawadee UI" panose="020B0502040204020203" pitchFamily="34" charset="-34"/>
                          <a:cs typeface="Leelawadee UI" panose="020B0502040204020203" pitchFamily="34" charset="-34"/>
                        </a:rPr>
                        <a:t>Respect</a:t>
                      </a:r>
                      <a:endParaRPr lang="en-US" b="1" dirty="0">
                        <a:solidFill>
                          <a:schemeClr val="accent5"/>
                        </a:solidFill>
                        <a:latin typeface="Leelawadee UI" panose="020B0502040204020203" pitchFamily="34" charset="-34"/>
                        <a:cs typeface="Leelawadee UI" panose="020B0502040204020203" pitchFamily="34" charset="-34"/>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When it comes to their body and personal boundaries, </a:t>
                      </a:r>
                      <a:r>
                        <a:rPr kumimoji="0" lang="en-GB" sz="1400" b="1" i="0" u="none" strike="noStrike" kern="1200" cap="none" spc="0" normalizeH="0" baseline="0" noProof="0" dirty="0">
                          <a:ln>
                            <a:noFill/>
                          </a:ln>
                          <a:solidFill>
                            <a:schemeClr val="accent5"/>
                          </a:solidFill>
                          <a:effectLst/>
                          <a:uLnTx/>
                          <a:uFillTx/>
                          <a:latin typeface="Leelawadee UI" panose="020B0502040204020203" pitchFamily="34" charset="-34"/>
                          <a:ea typeface="+mn-ea"/>
                          <a:cs typeface="Leelawadee UI" panose="020B0502040204020203" pitchFamily="34" charset="-34"/>
                        </a:rPr>
                        <a:t>respect your child’s wishes </a:t>
                      </a:r>
                      <a:r>
                        <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by understanding their views, and not forcing them to do things they don’t need to do</a:t>
                      </a:r>
                      <a:endParaRPr kumimoji="0" lang="en-US" sz="1400" b="1" i="0" u="none" strike="noStrike" kern="1200" cap="none" spc="0" normalizeH="0" baseline="0" noProof="0" dirty="0">
                        <a:ln>
                          <a:noFill/>
                        </a:ln>
                        <a:solidFill>
                          <a:schemeClr val="accent1"/>
                        </a:solidFill>
                        <a:effectLst/>
                        <a:uLnTx/>
                        <a:uFillTx/>
                        <a:latin typeface="Leelawadee UI" panose="020B0502040204020203" pitchFamily="34" charset="-34"/>
                        <a:ea typeface="+mn-ea"/>
                        <a:cs typeface="Leelawadee UI" panose="020B0502040204020203" pitchFamily="34" charset="-34"/>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54055764"/>
                  </a:ext>
                </a:extLst>
              </a:tr>
              <a:tr h="863043">
                <a:tc>
                  <a:txBody>
                    <a:bodyPr/>
                    <a:lstStyle/>
                    <a:p>
                      <a:pPr algn="ctr"/>
                      <a:r>
                        <a:rPr lang="en-GB" b="1" dirty="0">
                          <a:solidFill>
                            <a:schemeClr val="bg1"/>
                          </a:solidFill>
                          <a:latin typeface="Leelawadee UI" panose="020B0502040204020203" pitchFamily="34" charset="-34"/>
                          <a:cs typeface="Leelawadee UI" panose="020B0502040204020203" pitchFamily="34" charset="-34"/>
                        </a:rPr>
                        <a:t>T</a:t>
                      </a:r>
                      <a:endParaRPr lang="en-US" b="1" dirty="0">
                        <a:solidFill>
                          <a:schemeClr val="bg1"/>
                        </a:solidFill>
                        <a:latin typeface="Leelawadee UI" panose="020B0502040204020203" pitchFamily="34" charset="-34"/>
                        <a:cs typeface="Leelawadee UI" panose="020B0502040204020203" pitchFamily="34" charset="-34"/>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chemeClr val="accent3"/>
                    </a:solidFill>
                  </a:tcPr>
                </a:tc>
                <a:tc>
                  <a:txBody>
                    <a:bodyPr/>
                    <a:lstStyle/>
                    <a:p>
                      <a:pPr algn="ctr"/>
                      <a:r>
                        <a:rPr lang="en-GB" b="1" dirty="0">
                          <a:solidFill>
                            <a:schemeClr val="accent3"/>
                          </a:solidFill>
                          <a:latin typeface="Leelawadee UI" panose="020B0502040204020203" pitchFamily="34" charset="-34"/>
                          <a:cs typeface="Leelawadee UI" panose="020B0502040204020203" pitchFamily="34" charset="-34"/>
                        </a:rPr>
                        <a:t>Talk</a:t>
                      </a:r>
                      <a:endParaRPr lang="en-US" b="1" dirty="0">
                        <a:solidFill>
                          <a:schemeClr val="accent3"/>
                        </a:solidFill>
                        <a:latin typeface="Leelawadee UI" panose="020B0502040204020203" pitchFamily="34" charset="-34"/>
                        <a:cs typeface="Leelawadee UI" panose="020B0502040204020203" pitchFamily="34" charset="-34"/>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Keeping safe is a very important topic. Give it the focus it deserves, by talking openly and regularly to your children; learn to be a great listener – and </a:t>
                      </a:r>
                      <a:r>
                        <a:rPr kumimoji="0" lang="en-GB" sz="1400" b="1" i="0" u="none" strike="noStrike" kern="1200" cap="none" spc="0" normalizeH="0" baseline="0" noProof="0" dirty="0">
                          <a:ln>
                            <a:noFill/>
                          </a:ln>
                          <a:solidFill>
                            <a:schemeClr val="accent3"/>
                          </a:solidFill>
                          <a:effectLst/>
                          <a:uLnTx/>
                          <a:uFillTx/>
                          <a:latin typeface="Leelawadee UI" panose="020B0502040204020203" pitchFamily="34" charset="-34"/>
                          <a:ea typeface="+mn-ea"/>
                          <a:cs typeface="Leelawadee UI" panose="020B0502040204020203" pitchFamily="34" charset="-34"/>
                        </a:rPr>
                        <a:t>keep the conversation going</a:t>
                      </a:r>
                      <a:endParaRPr kumimoji="0" lang="en-US" sz="1400" b="1" i="0" u="none" strike="noStrike" kern="1200" cap="none" spc="0" normalizeH="0" baseline="0" noProof="0" dirty="0">
                        <a:ln>
                          <a:noFill/>
                        </a:ln>
                        <a:solidFill>
                          <a:schemeClr val="accent3"/>
                        </a:solidFill>
                        <a:effectLst/>
                        <a:uLnTx/>
                        <a:uFillTx/>
                        <a:latin typeface="Leelawadee UI" panose="020B0502040204020203" pitchFamily="34" charset="-34"/>
                        <a:ea typeface="+mn-ea"/>
                        <a:cs typeface="Leelawadee UI" panose="020B0502040204020203" pitchFamily="34" charset="-34"/>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28001091"/>
                  </a:ext>
                </a:extLst>
              </a:tr>
            </a:tbl>
          </a:graphicData>
        </a:graphic>
      </p:graphicFrame>
      <p:sp>
        <p:nvSpPr>
          <p:cNvPr id="8" name="TextBox 7">
            <a:extLst>
              <a:ext uri="{FF2B5EF4-FFF2-40B4-BE49-F238E27FC236}">
                <a16:creationId xmlns:a16="http://schemas.microsoft.com/office/drawing/2014/main" id="{40C115A8-6A9D-4ADC-A416-FCAC614EE977}"/>
              </a:ext>
            </a:extLst>
          </p:cNvPr>
          <p:cNvSpPr txBox="1"/>
          <p:nvPr/>
        </p:nvSpPr>
        <p:spPr>
          <a:xfrm>
            <a:off x="338203" y="1465545"/>
            <a:ext cx="1013981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Talking to and listening to your child is the best prevention against child sexual abuse</a:t>
            </a:r>
            <a:endParaRPr kumimoji="0" lang="en-US" sz="18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p:txBody>
      </p:sp>
    </p:spTree>
    <p:extLst>
      <p:ext uri="{BB962C8B-B14F-4D97-AF65-F5344CB8AC3E}">
        <p14:creationId xmlns:p14="http://schemas.microsoft.com/office/powerpoint/2010/main" val="333668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2 – ‘SMART’ RULES FOR PARENTS</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graphicFrame>
        <p:nvGraphicFramePr>
          <p:cNvPr id="6" name="Table 5">
            <a:extLst>
              <a:ext uri="{FF2B5EF4-FFF2-40B4-BE49-F238E27FC236}">
                <a16:creationId xmlns:a16="http://schemas.microsoft.com/office/drawing/2014/main" id="{43DD082D-B4D2-410D-85E5-C7A555128226}"/>
              </a:ext>
            </a:extLst>
          </p:cNvPr>
          <p:cNvGraphicFramePr>
            <a:graphicFrameLocks noGrp="1"/>
          </p:cNvGraphicFramePr>
          <p:nvPr>
            <p:extLst/>
          </p:nvPr>
        </p:nvGraphicFramePr>
        <p:xfrm>
          <a:off x="407095" y="1427967"/>
          <a:ext cx="11381894" cy="863043"/>
        </p:xfrm>
        <a:graphic>
          <a:graphicData uri="http://schemas.openxmlformats.org/drawingml/2006/table">
            <a:tbl>
              <a:tblPr bandRow="1">
                <a:tableStyleId>{5C22544A-7EE6-4342-B048-85BDC9FD1C3A}</a:tableStyleId>
              </a:tblPr>
              <a:tblGrid>
                <a:gridCol w="840395">
                  <a:extLst>
                    <a:ext uri="{9D8B030D-6E8A-4147-A177-3AD203B41FA5}">
                      <a16:colId xmlns:a16="http://schemas.microsoft.com/office/drawing/2014/main" val="238278695"/>
                    </a:ext>
                  </a:extLst>
                </a:gridCol>
                <a:gridCol w="1326008">
                  <a:extLst>
                    <a:ext uri="{9D8B030D-6E8A-4147-A177-3AD203B41FA5}">
                      <a16:colId xmlns:a16="http://schemas.microsoft.com/office/drawing/2014/main" val="3841591533"/>
                    </a:ext>
                  </a:extLst>
                </a:gridCol>
                <a:gridCol w="9215491">
                  <a:extLst>
                    <a:ext uri="{9D8B030D-6E8A-4147-A177-3AD203B41FA5}">
                      <a16:colId xmlns:a16="http://schemas.microsoft.com/office/drawing/2014/main" val="2386168056"/>
                    </a:ext>
                  </a:extLst>
                </a:gridCol>
              </a:tblGrid>
              <a:tr h="863043">
                <a:tc>
                  <a:txBody>
                    <a:bodyPr/>
                    <a:lstStyle/>
                    <a:p>
                      <a:pPr algn="ctr"/>
                      <a:r>
                        <a:rPr lang="en-GB" b="1" dirty="0">
                          <a:solidFill>
                            <a:schemeClr val="bg1"/>
                          </a:solidFill>
                          <a:latin typeface="Leelawadee UI" panose="020B0502040204020203" pitchFamily="34" charset="-34"/>
                          <a:cs typeface="Leelawadee UI" panose="020B0502040204020203" pitchFamily="34" charset="-34"/>
                        </a:rPr>
                        <a:t>S</a:t>
                      </a:r>
                      <a:endParaRPr lang="en-US" b="1" dirty="0">
                        <a:solidFill>
                          <a:schemeClr val="bg1"/>
                        </a:solidFill>
                        <a:latin typeface="Leelawadee UI" panose="020B0502040204020203" pitchFamily="34" charset="-34"/>
                        <a:cs typeface="Leelawadee UI" panose="020B0502040204020203" pitchFamily="34" charset="-34"/>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chemeClr val="accent1"/>
                    </a:solidFill>
                  </a:tcPr>
                </a:tc>
                <a:tc>
                  <a:txBody>
                    <a:bodyPr/>
                    <a:lstStyle/>
                    <a:p>
                      <a:pPr algn="ctr"/>
                      <a:r>
                        <a:rPr lang="en-GB" b="1" dirty="0">
                          <a:solidFill>
                            <a:schemeClr val="accent1"/>
                          </a:solidFill>
                          <a:latin typeface="Leelawadee UI" panose="020B0502040204020203" pitchFamily="34" charset="-34"/>
                          <a:cs typeface="Leelawadee UI" panose="020B0502040204020203" pitchFamily="34" charset="-34"/>
                        </a:rPr>
                        <a:t>Secrecy</a:t>
                      </a:r>
                      <a:endParaRPr lang="en-US" b="1" dirty="0">
                        <a:solidFill>
                          <a:schemeClr val="accent1"/>
                        </a:solidFill>
                        <a:latin typeface="Leelawadee UI" panose="020B0502040204020203" pitchFamily="34" charset="-34"/>
                        <a:cs typeface="Leelawadee UI" panose="020B0502040204020203" pitchFamily="34" charset="-34"/>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chemeClr val="bg1"/>
                    </a:solidFill>
                  </a:tcPr>
                </a:tc>
                <a:tc>
                  <a:txBody>
                    <a:bodyPr/>
                    <a:lstStyle/>
                    <a:p>
                      <a:pPr fontAlgn="base"/>
                      <a:r>
                        <a:rPr lang="en-US" sz="1400" dirty="0">
                          <a:latin typeface="Leelawadee UI" panose="020B0502040204020203" pitchFamily="34" charset="-34"/>
                          <a:cs typeface="Leelawadee UI" panose="020B0502040204020203" pitchFamily="34" charset="-34"/>
                        </a:rPr>
                        <a:t>Too often, child abuse continues because children are coerced into keeping problems a secret. A simple rule the whole family can follow is:</a:t>
                      </a:r>
                      <a:r>
                        <a:rPr lang="en-US" sz="1100" dirty="0">
                          <a:latin typeface="Leelawadee UI" panose="020B0502040204020203" pitchFamily="34" charset="-34"/>
                          <a:cs typeface="Leelawadee UI" panose="020B0502040204020203" pitchFamily="34" charset="-34"/>
                        </a:rPr>
                        <a:t> </a:t>
                      </a:r>
                      <a:r>
                        <a:rPr lang="en-US" sz="1400" b="1" dirty="0">
                          <a:solidFill>
                            <a:schemeClr val="accent1"/>
                          </a:solidFill>
                          <a:latin typeface="Leelawadee UI" panose="020B0502040204020203" pitchFamily="34" charset="-34"/>
                          <a:cs typeface="Leelawadee UI" panose="020B0502040204020203" pitchFamily="34" charset="-34"/>
                        </a:rPr>
                        <a:t>“Problems should not be secret”</a:t>
                      </a:r>
                      <a:endParaRPr lang="en-US" sz="1800" b="1" dirty="0">
                        <a:solidFill>
                          <a:schemeClr val="accent1"/>
                        </a:solidFill>
                        <a:latin typeface="Leelawadee UI" panose="020B0502040204020203" pitchFamily="34" charset="-34"/>
                        <a:cs typeface="Leelawadee UI" panose="020B0502040204020203" pitchFamily="34" charset="-34"/>
                      </a:endParaRPr>
                    </a:p>
                  </a:txBody>
                  <a:tcPr anchor="ctr">
                    <a:lnL w="76200" cap="flat" cmpd="sng" algn="ctr">
                      <a:solidFill>
                        <a:schemeClr val="bg1">
                          <a:lumMod val="85000"/>
                        </a:schemeClr>
                      </a:solidFill>
                      <a:prstDash val="solid"/>
                      <a:round/>
                      <a:headEnd type="none" w="med" len="med"/>
                      <a:tailEnd type="none" w="med" len="med"/>
                    </a:lnL>
                    <a:lnR w="76200" cap="flat" cmpd="sng" algn="ctr">
                      <a:solidFill>
                        <a:schemeClr val="bg1">
                          <a:lumMod val="85000"/>
                        </a:schemeClr>
                      </a:solidFill>
                      <a:prstDash val="solid"/>
                      <a:round/>
                      <a:headEnd type="none" w="med" len="med"/>
                      <a:tailEnd type="none" w="med" len="med"/>
                    </a:lnR>
                    <a:lnT w="76200" cap="flat" cmpd="sng" algn="ctr">
                      <a:solidFill>
                        <a:schemeClr val="bg1">
                          <a:lumMod val="85000"/>
                        </a:schemeClr>
                      </a:solidFill>
                      <a:prstDash val="solid"/>
                      <a:round/>
                      <a:headEnd type="none" w="med" len="med"/>
                      <a:tailEnd type="none" w="med" len="med"/>
                    </a:lnT>
                    <a:lnB w="762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68797605"/>
                  </a:ext>
                </a:extLst>
              </a:tr>
            </a:tbl>
          </a:graphicData>
        </a:graphic>
      </p:graphicFrame>
      <p:sp>
        <p:nvSpPr>
          <p:cNvPr id="9" name="TextBox 8">
            <a:extLst>
              <a:ext uri="{FF2B5EF4-FFF2-40B4-BE49-F238E27FC236}">
                <a16:creationId xmlns:a16="http://schemas.microsoft.com/office/drawing/2014/main" id="{156374BA-5DF9-444A-AD9B-1EDAD3792B83}"/>
              </a:ext>
            </a:extLst>
          </p:cNvPr>
          <p:cNvSpPr txBox="1"/>
          <p:nvPr/>
        </p:nvSpPr>
        <p:spPr>
          <a:xfrm>
            <a:off x="450937" y="2746879"/>
            <a:ext cx="11262643" cy="3827502"/>
          </a:xfrm>
          <a:prstGeom prst="roundRect">
            <a:avLst>
              <a:gd name="adj" fmla="val 4069"/>
            </a:avLst>
          </a:prstGeom>
          <a:solidFill>
            <a:schemeClr val="accent1">
              <a:lumMod val="20000"/>
              <a:lumOff val="80000"/>
            </a:schemeClr>
          </a:solidFill>
          <a:ln w="19050">
            <a:noFill/>
          </a:ln>
        </p:spPr>
        <p:txBody>
          <a:bodyPr wrap="square" rtlCol="0">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65772"/>
                </a:solidFill>
                <a:effectLst/>
                <a:uLnTx/>
                <a:uFillTx/>
                <a:latin typeface="Leelawadee UI" panose="020B0502040204020203" pitchFamily="34" charset="-34"/>
                <a:ea typeface="+mn-ea"/>
                <a:cs typeface="Leelawadee UI" panose="020B0502040204020203" pitchFamily="34" charset="-34"/>
              </a:rPr>
              <a:t>1. As soon as children are old enough to understand, teach them about safe secrets and unsafe secrets</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65772"/>
                </a:solidFill>
                <a:effectLst/>
                <a:uLnTx/>
                <a:uFillTx/>
                <a:latin typeface="Leelawadee UI" panose="020B0502040204020203" pitchFamily="34" charset="-34"/>
                <a:ea typeface="+mn-ea"/>
                <a:cs typeface="Leelawadee UI" panose="020B0502040204020203" pitchFamily="34" charset="-34"/>
              </a:rPr>
              <a:t>Safe secrets include: </a:t>
            </a:r>
            <a:r>
              <a:rPr kumimoji="0" lang="en-US"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Surprise parties or gifts; Gossip and games where no-one is hurt or left out.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65772"/>
                </a:solidFill>
                <a:effectLst/>
                <a:uLnTx/>
                <a:uFillTx/>
                <a:latin typeface="Leelawadee UI" panose="020B0502040204020203" pitchFamily="34" charset="-34"/>
                <a:ea typeface="+mn-ea"/>
                <a:cs typeface="Leelawadee UI" panose="020B0502040204020203" pitchFamily="34" charset="-34"/>
              </a:rPr>
              <a:t>Unsafe secrets include: </a:t>
            </a:r>
            <a:r>
              <a:rPr kumimoji="0" lang="en-US"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Any kind of touch; Presents (or </a:t>
            </a:r>
            <a:r>
              <a:rPr kumimoji="0" lang="en-US" sz="1400" b="0" i="0" u="none" strike="noStrike" kern="1200" cap="none" spc="0" normalizeH="0" baseline="0" noProof="0" dirty="0" err="1">
                <a:ln>
                  <a:noFill/>
                </a:ln>
                <a:solidFill>
                  <a:srgbClr val="404040"/>
                </a:solidFill>
                <a:effectLst/>
                <a:uLnTx/>
                <a:uFillTx/>
                <a:latin typeface="Leelawadee UI" panose="020B0502040204020203" pitchFamily="34" charset="-34"/>
                <a:ea typeface="+mn-ea"/>
                <a:cs typeface="Leelawadee UI" panose="020B0502040204020203" pitchFamily="34" charset="-34"/>
              </a:rPr>
              <a:t>favours</a:t>
            </a:r>
            <a:r>
              <a:rPr kumimoji="0" lang="en-US"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 from other people; Anything that bothers you</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65772"/>
                </a:solidFill>
                <a:effectLst/>
                <a:uLnTx/>
                <a:uFillTx/>
                <a:latin typeface="Leelawadee UI" panose="020B0502040204020203" pitchFamily="34" charset="-34"/>
                <a:ea typeface="+mn-ea"/>
                <a:cs typeface="Leelawadee UI" panose="020B0502040204020203" pitchFamily="34" charset="-34"/>
              </a:rPr>
              <a:t>2. Don’t allow or expect young children to keep any kind of secrets</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Under 5’s are best off having a clear “no secrets” rule. They are unlikely to understand about safe and unsafe secrets, or about not repeating things they have heard. Avoid saying things around very young children that you do not wish to be repeated. </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65772"/>
                </a:solidFill>
                <a:effectLst/>
                <a:uLnTx/>
                <a:uFillTx/>
                <a:latin typeface="Leelawadee UI" panose="020B0502040204020203" pitchFamily="34" charset="-34"/>
                <a:ea typeface="+mn-ea"/>
                <a:cs typeface="Leelawadee UI" panose="020B0502040204020203" pitchFamily="34" charset="-34"/>
              </a:rPr>
              <a:t>3. When they can understand, teach children about privacy and confidentiality</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As they mature, children can understand that there are times to respect the privacy of others by not discussing everything in public. You can use daily events to help define the rules. </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65772"/>
                </a:solidFill>
                <a:effectLst/>
                <a:uLnTx/>
                <a:uFillTx/>
                <a:latin typeface="Leelawadee UI" panose="020B0502040204020203" pitchFamily="34" charset="-34"/>
                <a:ea typeface="+mn-ea"/>
                <a:cs typeface="Leelawadee UI" panose="020B0502040204020203" pitchFamily="34" charset="-34"/>
              </a:rPr>
              <a:t>4. When privacy about a problem is important, make sure your child is still supported</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For example, if there is a serious illness in the family, make sure that children have several adults who they can confide in and find ways they can say something to their friends</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65772"/>
                </a:solidFill>
                <a:effectLst/>
                <a:uLnTx/>
                <a:uFillTx/>
                <a:latin typeface="Leelawadee UI" panose="020B0502040204020203" pitchFamily="34" charset="-34"/>
                <a:ea typeface="+mn-ea"/>
                <a:cs typeface="Leelawadee UI" panose="020B0502040204020203" pitchFamily="34" charset="-34"/>
              </a:rPr>
              <a:t>5. Secrets, privacy, and confidentiality are complex issues, so look for opportunities to keep the discussion going</a:t>
            </a:r>
          </a:p>
        </p:txBody>
      </p:sp>
      <p:sp>
        <p:nvSpPr>
          <p:cNvPr id="7" name="TextBox 6">
            <a:extLst>
              <a:ext uri="{FF2B5EF4-FFF2-40B4-BE49-F238E27FC236}">
                <a16:creationId xmlns:a16="http://schemas.microsoft.com/office/drawing/2014/main" id="{8CCDE8E1-6076-49D3-BC62-C5697501BBE0}"/>
              </a:ext>
            </a:extLst>
          </p:cNvPr>
          <p:cNvSpPr txBox="1"/>
          <p:nvPr/>
        </p:nvSpPr>
        <p:spPr>
          <a:xfrm>
            <a:off x="450937" y="2362496"/>
            <a:ext cx="10647123" cy="313730"/>
          </a:xfrm>
          <a:prstGeom prst="roundRect">
            <a:avLst>
              <a:gd name="adj" fmla="val 4069"/>
            </a:avLst>
          </a:prstGeom>
          <a:noFill/>
          <a:ln w="19050">
            <a:noFill/>
          </a:ln>
        </p:spPr>
        <p:txBody>
          <a:bodyPr wrap="square" rtlCol="0">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The following tips are recommended by the child safety organisation </a:t>
            </a:r>
            <a:r>
              <a:rPr kumimoji="0" lang="en-GB" sz="1400" b="0" i="1" u="none" strike="noStrike" kern="1200" cap="none" spc="0" normalizeH="0" baseline="0" noProof="0" dirty="0" err="1">
                <a:ln>
                  <a:noFill/>
                </a:ln>
                <a:solidFill>
                  <a:srgbClr val="404040"/>
                </a:solidFill>
                <a:effectLst/>
                <a:uLnTx/>
                <a:uFillTx/>
                <a:latin typeface="Leelawadee UI" panose="020B0502040204020203" pitchFamily="34" charset="-34"/>
                <a:ea typeface="+mn-ea"/>
                <a:cs typeface="Leelawadee UI" panose="020B0502040204020203" pitchFamily="34" charset="-34"/>
              </a:rPr>
              <a:t>Kidpower</a:t>
            </a:r>
            <a:r>
              <a:rPr kumimoji="0" lang="en-GB" sz="1400" b="0" i="1"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a:t>
            </a:r>
          </a:p>
        </p:txBody>
      </p:sp>
    </p:spTree>
    <p:extLst>
      <p:ext uri="{BB962C8B-B14F-4D97-AF65-F5344CB8AC3E}">
        <p14:creationId xmlns:p14="http://schemas.microsoft.com/office/powerpoint/2010/main" val="1653929778"/>
      </p:ext>
    </p:extLst>
  </p:cSld>
  <p:clrMapOvr>
    <a:masterClrMapping/>
  </p:clrMapOvr>
</p:sld>
</file>

<file path=ppt/theme/theme1.xml><?xml version="1.0" encoding="utf-8"?>
<a:theme xmlns:a="http://schemas.openxmlformats.org/drawingml/2006/main" name="1_Office Theme">
  <a:themeElements>
    <a:clrScheme name="Custom 2">
      <a:dk1>
        <a:srgbClr val="404040"/>
      </a:dk1>
      <a:lt1>
        <a:srgbClr val="FFFFFF"/>
      </a:lt1>
      <a:dk2>
        <a:srgbClr val="008CAA"/>
      </a:dk2>
      <a:lt2>
        <a:srgbClr val="FFFFFF"/>
      </a:lt2>
      <a:accent1>
        <a:srgbClr val="F65772"/>
      </a:accent1>
      <a:accent2>
        <a:srgbClr val="CF0A2C"/>
      </a:accent2>
      <a:accent3>
        <a:srgbClr val="00B288"/>
      </a:accent3>
      <a:accent4>
        <a:srgbClr val="954F72"/>
      </a:accent4>
      <a:accent5>
        <a:srgbClr val="006579"/>
      </a:accent5>
      <a:accent6>
        <a:srgbClr val="FF3399"/>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5499</Words>
  <Application>Microsoft Office PowerPoint</Application>
  <PresentationFormat>Widescreen</PresentationFormat>
  <Paragraphs>530</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Garamond</vt:lpstr>
      <vt:lpstr>Leelawadee UI</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Lucy Faithfull Foundation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Manson</dc:creator>
  <cp:lastModifiedBy>Rachael Tullo</cp:lastModifiedBy>
  <cp:revision>5</cp:revision>
  <dcterms:created xsi:type="dcterms:W3CDTF">2019-08-14T15:28:07Z</dcterms:created>
  <dcterms:modified xsi:type="dcterms:W3CDTF">2019-08-16T13:24:14Z</dcterms:modified>
</cp:coreProperties>
</file>